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Art Nuvo UltraRough" charset="1" panose="00000000000000000000"/>
      <p:regular r:id="rId40"/>
    </p:embeddedFont>
    <p:embeddedFont>
      <p:font typeface="Genty" charset="1" panose="00000500000000000000"/>
      <p:regular r:id="rId41"/>
    </p:embeddedFont>
    <p:embeddedFont>
      <p:font typeface="Arial Unicode Bold" charset="1" panose="020B0704020202020204"/>
      <p:regular r:id="rId42"/>
    </p:embeddedFont>
    <p:embeddedFont>
      <p:font typeface="Monterchi Sans Bold" charset="1" panose="02000503060000020004"/>
      <p:regular r:id="rId43"/>
    </p:embeddedFont>
    <p:embeddedFont>
      <p:font typeface="Arial Bold" charset="1" panose="020B0802020202020204"/>
      <p:regular r:id="rId44"/>
    </p:embeddedFont>
    <p:embeddedFont>
      <p:font typeface="Sigmar One" charset="1" panose="00000500000000000000"/>
      <p:regular r:id="rId45"/>
    </p:embeddedFont>
    <p:embeddedFont>
      <p:font typeface="Times New Roman" charset="1" panose="02030502070405020303"/>
      <p:regular r:id="rId46"/>
    </p:embeddedFont>
    <p:embeddedFont>
      <p:font typeface="Arial Nova" charset="1" panose="020B0504020202020204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gif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2.pn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jpeg" Type="http://schemas.openxmlformats.org/officeDocument/2006/relationships/image"/><Relationship Id="rId3" Target="../media/VAGHw2T15dk.mp4" Type="http://schemas.openxmlformats.org/officeDocument/2006/relationships/video"/><Relationship Id="rId4" Target="../media/VAGHw2T15dk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13" Target="../media/image24.png" Type="http://schemas.openxmlformats.org/officeDocument/2006/relationships/image"/><Relationship Id="rId14" Target="../media/image25.png" Type="http://schemas.openxmlformats.org/officeDocument/2006/relationships/image"/><Relationship Id="rId15" Target="../media/image26.png" Type="http://schemas.openxmlformats.org/officeDocument/2006/relationships/image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9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2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78077" r="-1486" b="-8188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66668" y="-2873094"/>
            <a:ext cx="6556853" cy="5746188"/>
          </a:xfrm>
          <a:custGeom>
            <a:avLst/>
            <a:gdLst/>
            <a:ahLst/>
            <a:cxnLst/>
            <a:rect r="r" b="b" t="t" l="l"/>
            <a:pathLst>
              <a:path h="5746188" w="6556853">
                <a:moveTo>
                  <a:pt x="0" y="0"/>
                </a:moveTo>
                <a:lnTo>
                  <a:pt x="6556853" y="0"/>
                </a:lnTo>
                <a:lnTo>
                  <a:pt x="6556853" y="5746188"/>
                </a:lnTo>
                <a:lnTo>
                  <a:pt x="0" y="5746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8418165" y="-2551395"/>
            <a:ext cx="7957494" cy="14785885"/>
          </a:xfrm>
          <a:custGeom>
            <a:avLst/>
            <a:gdLst/>
            <a:ahLst/>
            <a:cxnLst/>
            <a:rect r="r" b="b" t="t" l="l"/>
            <a:pathLst>
              <a:path h="14785885" w="7957494">
                <a:moveTo>
                  <a:pt x="0" y="0"/>
                </a:moveTo>
                <a:lnTo>
                  <a:pt x="7957495" y="0"/>
                </a:lnTo>
                <a:lnTo>
                  <a:pt x="7957495" y="14785885"/>
                </a:lnTo>
                <a:lnTo>
                  <a:pt x="0" y="14785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074523" y="6669399"/>
            <a:ext cx="5278273" cy="4301792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485863" y="1657754"/>
            <a:ext cx="8026989" cy="8026989"/>
          </a:xfrm>
          <a:custGeom>
            <a:avLst/>
            <a:gdLst/>
            <a:ahLst/>
            <a:cxnLst/>
            <a:rect r="r" b="b" t="t" l="l"/>
            <a:pathLst>
              <a:path h="8026989" w="8026989">
                <a:moveTo>
                  <a:pt x="0" y="0"/>
                </a:moveTo>
                <a:lnTo>
                  <a:pt x="8026989" y="0"/>
                </a:lnTo>
                <a:lnTo>
                  <a:pt x="8026989" y="8026989"/>
                </a:lnTo>
                <a:lnTo>
                  <a:pt x="0" y="80269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49564" y="2733535"/>
            <a:ext cx="10338436" cy="455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75"/>
              </a:lnSpc>
            </a:pPr>
            <a:r>
              <a:rPr lang="en-US" sz="17651">
                <a:solidFill>
                  <a:srgbClr val="5E4840"/>
                </a:solidFill>
                <a:latin typeface="Art Nuvo UltraRough"/>
                <a:ea typeface="Art Nuvo UltraRough"/>
                <a:cs typeface="Art Nuvo UltraRough"/>
                <a:sym typeface="Art Nuvo UltraRough"/>
              </a:rPr>
              <a:t>GROUP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D5EC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88360" y="3318603"/>
            <a:ext cx="6911280" cy="1341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5"/>
              </a:lnSpc>
              <a:spcBef>
                <a:spcPct val="0"/>
              </a:spcBef>
            </a:pPr>
            <a:r>
              <a:rPr lang="en-US" sz="7317" spc="292">
                <a:solidFill>
                  <a:srgbClr val="126C2A"/>
                </a:solidFill>
                <a:latin typeface="Sigmar One"/>
                <a:ea typeface="Sigmar One"/>
                <a:cs typeface="Sigmar One"/>
                <a:sym typeface="Sigmar One"/>
              </a:rPr>
              <a:t>Level Data: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516874"/>
            <a:ext cx="16716345" cy="2635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4"/>
              </a:lnSpc>
            </a:pPr>
            <a:r>
              <a:rPr lang="en-US" sz="4617" spc="184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- The class develops a difficult game mode for players.</a:t>
            </a:r>
          </a:p>
          <a:p>
            <a:pPr algn="ctr">
              <a:lnSpc>
                <a:spcPts val="70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D5EC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90866"/>
            <a:ext cx="8936906" cy="1740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4"/>
              </a:lnSpc>
            </a:pPr>
            <a:r>
              <a:rPr lang="en-US" sz="4617" spc="184">
                <a:solidFill>
                  <a:srgbClr val="126C2A"/>
                </a:solidFill>
                <a:latin typeface="Sigmar One"/>
                <a:ea typeface="Sigmar One"/>
                <a:cs typeface="Sigmar One"/>
                <a:sym typeface="Sigmar One"/>
              </a:rPr>
              <a:t>Key attributes include:</a:t>
            </a:r>
          </a:p>
          <a:p>
            <a:pPr algn="ctr">
              <a:lnSpc>
                <a:spcPts val="7064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137079"/>
            <a:ext cx="17259300" cy="5198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2" indent="-325756" lvl="1">
              <a:lnSpc>
                <a:spcPts val="4617"/>
              </a:lnSpc>
              <a:buFont typeface="Arial"/>
              <a:buChar char="•"/>
            </a:pPr>
            <a:r>
              <a:rPr lang="en-US" sz="3017" spc="120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Lvl: is a String data type and it equal to “1”. It means that this is the easy level.</a:t>
            </a:r>
          </a:p>
          <a:p>
            <a:pPr algn="l" marL="651512" indent="-325756" lvl="1">
              <a:lnSpc>
                <a:spcPts val="4617"/>
              </a:lnSpc>
              <a:buFont typeface="Arial"/>
              <a:buChar char="•"/>
            </a:pPr>
            <a:r>
              <a:rPr lang="en-US" sz="3017" spc="120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Level [] []: is a String data type and it is created by 2 Arrays. It contains two types of zombies such as: normal zombies, normal zombies, and cone-headed zombies (the second array ensures that the spawn rate of the cone-headed zombies is small and makes the game easier.)</a:t>
            </a:r>
          </a:p>
          <a:p>
            <a:pPr algn="l" marL="651512" indent="-325756" lvl="1">
              <a:lnSpc>
                <a:spcPts val="4617"/>
              </a:lnSpc>
              <a:buFont typeface="Arial"/>
              <a:buChar char="•"/>
            </a:pPr>
            <a:r>
              <a:rPr lang="en-US" sz="3017" spc="120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LevelValue [] [] []: is an int data type and it has 3 arrays to make normal zombies appear more than hat-headed zombies.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419469"/>
            <a:ext cx="6481614" cy="1740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4"/>
              </a:lnSpc>
            </a:pPr>
            <a:r>
              <a:rPr lang="en-US" sz="4617" spc="184">
                <a:solidFill>
                  <a:srgbClr val="126C2A"/>
                </a:solidFill>
                <a:latin typeface="Sigmar One"/>
                <a:ea typeface="Sigmar One"/>
                <a:cs typeface="Sigmar One"/>
                <a:sym typeface="Sigmar One"/>
              </a:rPr>
              <a:t>Methods include:</a:t>
            </a:r>
          </a:p>
          <a:p>
            <a:pPr algn="ctr">
              <a:lnSpc>
                <a:spcPts val="7064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7275207"/>
            <a:ext cx="17599761" cy="2722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9922" indent="-314961" lvl="1">
              <a:lnSpc>
                <a:spcPts val="4464"/>
              </a:lnSpc>
              <a:buFont typeface="Arial"/>
              <a:buChar char="•"/>
            </a:pPr>
            <a:r>
              <a:rPr lang="en-US" sz="2917" spc="116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LevelData(): create a file that stores the levels the player has played.</a:t>
            </a:r>
          </a:p>
          <a:p>
            <a:pPr algn="l" marL="629922" indent="-314961" lvl="1">
              <a:lnSpc>
                <a:spcPts val="4464"/>
              </a:lnSpc>
              <a:buFont typeface="Arial"/>
              <a:buChar char="•"/>
            </a:pPr>
            <a:r>
              <a:rPr lang="en-US" sz="2917" spc="116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write(String lvl): to update the data of players who have passed the stage and move on to the next stage.</a:t>
            </a:r>
          </a:p>
          <a:p>
            <a:pPr algn="ctr">
              <a:lnSpc>
                <a:spcPts val="40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D5EC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65621" y="4576237"/>
            <a:ext cx="14953580" cy="203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8"/>
              </a:lnSpc>
            </a:pPr>
            <a:r>
              <a:rPr lang="en-US" sz="5417" spc="216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Game Objects and Their Functions</a:t>
            </a:r>
          </a:p>
          <a:p>
            <a:pPr algn="ctr">
              <a:lnSpc>
                <a:spcPts val="8288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060909" y="5500937"/>
            <a:ext cx="14163005" cy="1343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8"/>
              </a:lnSpc>
            </a:pPr>
            <a:r>
              <a:rPr lang="en-US" sz="3397" spc="1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Exploring interactions between Zombies, Plants, and Peas in the game.</a:t>
            </a:r>
          </a:p>
          <a:p>
            <a:pPr algn="l">
              <a:lnSpc>
                <a:spcPts val="519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C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3367" y="1577098"/>
            <a:ext cx="14894558" cy="2811348"/>
          </a:xfrm>
          <a:custGeom>
            <a:avLst/>
            <a:gdLst/>
            <a:ahLst/>
            <a:cxnLst/>
            <a:rect r="r" b="b" t="t" l="l"/>
            <a:pathLst>
              <a:path h="2811348" w="14894558">
                <a:moveTo>
                  <a:pt x="0" y="0"/>
                </a:moveTo>
                <a:lnTo>
                  <a:pt x="14894558" y="0"/>
                </a:lnTo>
                <a:lnTo>
                  <a:pt x="14894558" y="2811348"/>
                </a:lnTo>
                <a:lnTo>
                  <a:pt x="0" y="2811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3367" y="5347857"/>
            <a:ext cx="17884633" cy="353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1"/>
              </a:lnSpc>
            </a:pPr>
            <a:r>
              <a:rPr lang="en-US" sz="3085" spc="123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· Interactive Zones: Each Collider represents one cell (or tile) on the game grid, allowing player interactions such as planting or removing a plant.</a:t>
            </a:r>
          </a:p>
          <a:p>
            <a:pPr algn="l">
              <a:lnSpc>
                <a:spcPts val="4721"/>
              </a:lnSpc>
            </a:pPr>
          </a:p>
          <a:p>
            <a:pPr algn="l">
              <a:lnSpc>
                <a:spcPts val="4721"/>
              </a:lnSpc>
            </a:pPr>
            <a:r>
              <a:rPr lang="en-US" sz="3085" spc="123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· Transparent Layer: Colliders are invisible (setOpaque(false)), so they don't affect the game display.</a:t>
            </a:r>
          </a:p>
          <a:p>
            <a:pPr algn="l">
              <a:lnSpc>
                <a:spcPts val="4721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170237" y="183999"/>
            <a:ext cx="3181871" cy="84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4"/>
              </a:lnSpc>
              <a:spcBef>
                <a:spcPct val="0"/>
              </a:spcBef>
            </a:pPr>
            <a:r>
              <a:rPr lang="en-US" sz="4617" spc="184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Collider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C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4626" y="2450081"/>
            <a:ext cx="9777481" cy="5386839"/>
          </a:xfrm>
          <a:custGeom>
            <a:avLst/>
            <a:gdLst/>
            <a:ahLst/>
            <a:cxnLst/>
            <a:rect r="r" b="b" t="t" l="l"/>
            <a:pathLst>
              <a:path h="5386839" w="9777481">
                <a:moveTo>
                  <a:pt x="0" y="0"/>
                </a:moveTo>
                <a:lnTo>
                  <a:pt x="9777482" y="0"/>
                </a:lnTo>
                <a:lnTo>
                  <a:pt x="9777482" y="5386838"/>
                </a:lnTo>
                <a:lnTo>
                  <a:pt x="0" y="5386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1953" y="1647189"/>
            <a:ext cx="3647784" cy="56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1"/>
              </a:lnSpc>
              <a:spcBef>
                <a:spcPct val="0"/>
              </a:spcBef>
            </a:pPr>
            <a:r>
              <a:rPr lang="en-US" sz="3085" spc="123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Core responsibility: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70237" y="183999"/>
            <a:ext cx="3181871" cy="84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4"/>
              </a:lnSpc>
              <a:spcBef>
                <a:spcPct val="0"/>
              </a:spcBef>
            </a:pPr>
            <a:r>
              <a:rPr lang="en-US" sz="4617" spc="184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Collider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43929" y="3927108"/>
            <a:ext cx="5510733" cy="712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7"/>
              </a:lnSpc>
              <a:spcBef>
                <a:spcPct val="0"/>
              </a:spcBef>
            </a:pPr>
            <a:r>
              <a:rPr lang="en-US" sz="3900" spc="156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Managing Plants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57814" y="4724640"/>
            <a:ext cx="9482962" cy="712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7"/>
              </a:lnSpc>
              <a:spcBef>
                <a:spcPct val="0"/>
              </a:spcBef>
            </a:pPr>
            <a:r>
              <a:rPr lang="en-US" sz="3900" spc="156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Handling User Actions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57814" y="5523216"/>
            <a:ext cx="9482962" cy="712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7"/>
              </a:lnSpc>
              <a:spcBef>
                <a:spcPct val="0"/>
              </a:spcBef>
            </a:pPr>
            <a:r>
              <a:rPr lang="en-US" sz="3900" spc="156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Collision Detection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3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05426" y="3502105"/>
            <a:ext cx="6477149" cy="111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9"/>
              </a:lnSpc>
              <a:spcBef>
                <a:spcPct val="0"/>
              </a:spcBef>
            </a:pPr>
            <a:r>
              <a:rPr lang="en-US" sz="6117" spc="244">
                <a:solidFill>
                  <a:srgbClr val="126C2A"/>
                </a:solidFill>
                <a:latin typeface="Sigmar One"/>
                <a:ea typeface="Sigmar One"/>
                <a:cs typeface="Sigmar One"/>
                <a:sym typeface="Sigmar One"/>
              </a:rPr>
              <a:t>PLANT CLASS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02559" y="5010150"/>
            <a:ext cx="10682883" cy="175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76"/>
              </a:lnSpc>
            </a:pPr>
            <a:r>
              <a:rPr lang="en-US" sz="4363" spc="174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Blueprint for all plant types</a:t>
            </a:r>
          </a:p>
          <a:p>
            <a:pPr algn="ctr">
              <a:lnSpc>
                <a:spcPts val="76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627346"/>
            <a:ext cx="6930556" cy="6202848"/>
          </a:xfrm>
          <a:custGeom>
            <a:avLst/>
            <a:gdLst/>
            <a:ahLst/>
            <a:cxnLst/>
            <a:rect r="r" b="b" t="t" l="l"/>
            <a:pathLst>
              <a:path h="6202848" w="6930556">
                <a:moveTo>
                  <a:pt x="0" y="0"/>
                </a:moveTo>
                <a:lnTo>
                  <a:pt x="6930556" y="0"/>
                </a:lnTo>
                <a:lnTo>
                  <a:pt x="6930556" y="6202848"/>
                </a:lnTo>
                <a:lnTo>
                  <a:pt x="0" y="6202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05426" y="184265"/>
            <a:ext cx="6477149" cy="111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9"/>
              </a:lnSpc>
              <a:spcBef>
                <a:spcPct val="0"/>
              </a:spcBef>
            </a:pPr>
            <a:r>
              <a:rPr lang="en-US" sz="6117" spc="244">
                <a:solidFill>
                  <a:srgbClr val="126C2A"/>
                </a:solidFill>
                <a:latin typeface="Sigmar One"/>
                <a:ea typeface="Sigmar One"/>
                <a:cs typeface="Sigmar One"/>
                <a:sym typeface="Sigmar One"/>
              </a:rPr>
              <a:t>PLANT CLASS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27006" y="2713799"/>
            <a:ext cx="10960994" cy="511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1244" indent="-290622" lvl="1">
              <a:lnSpc>
                <a:spcPts val="4119"/>
              </a:lnSpc>
              <a:spcBef>
                <a:spcPct val="0"/>
              </a:spcBef>
              <a:buFont typeface="Arial"/>
              <a:buChar char="•"/>
            </a:pPr>
            <a:r>
              <a:rPr lang="en-US" sz="2692" spc="107">
                <a:solidFill>
                  <a:srgbClr val="126C2A"/>
                </a:solidFill>
                <a:latin typeface="Sigmar One"/>
                <a:ea typeface="Sigmar One"/>
                <a:cs typeface="Sigmar One"/>
                <a:sym typeface="Sigmar One"/>
              </a:rPr>
              <a:t>Attr</a:t>
            </a:r>
            <a:r>
              <a:rPr lang="en-US" sz="2692" spc="107">
                <a:solidFill>
                  <a:srgbClr val="126C2A"/>
                </a:solidFill>
                <a:latin typeface="Sigmar One"/>
                <a:ea typeface="Sigmar One"/>
                <a:cs typeface="Sigmar One"/>
                <a:sym typeface="Sigmar One"/>
              </a:rPr>
              <a:t>ibutes:</a:t>
            </a:r>
          </a:p>
          <a:p>
            <a:pPr algn="l" marL="1162489" indent="-387496" lvl="2">
              <a:lnSpc>
                <a:spcPts val="4119"/>
              </a:lnSpc>
              <a:spcBef>
                <a:spcPct val="0"/>
              </a:spcBef>
              <a:buFont typeface="Arial"/>
              <a:buChar char="⚬"/>
            </a:pPr>
            <a:r>
              <a:rPr lang="en-US" sz="2692" spc="107">
                <a:solidFill>
                  <a:srgbClr val="126C2A"/>
                </a:solidFill>
                <a:latin typeface="Sigmar One"/>
                <a:ea typeface="Sigmar One"/>
                <a:cs typeface="Sigmar One"/>
                <a:sym typeface="Sigmar One"/>
              </a:rPr>
              <a:t>Health: Default 200, reduces with zombie attacks.</a:t>
            </a:r>
          </a:p>
          <a:p>
            <a:pPr algn="l" marL="1162489" indent="-387496" lvl="2">
              <a:lnSpc>
                <a:spcPts val="4119"/>
              </a:lnSpc>
              <a:spcBef>
                <a:spcPct val="0"/>
              </a:spcBef>
              <a:buFont typeface="Arial"/>
              <a:buChar char="⚬"/>
            </a:pPr>
            <a:r>
              <a:rPr lang="en-US" sz="2692" spc="107">
                <a:solidFill>
                  <a:srgbClr val="126C2A"/>
                </a:solidFill>
                <a:latin typeface="Sigmar One"/>
                <a:ea typeface="Sigmar One"/>
                <a:cs typeface="Sigmar One"/>
                <a:sym typeface="Sigmar One"/>
              </a:rPr>
              <a:t>Position: x and y define the grid location.</a:t>
            </a:r>
          </a:p>
          <a:p>
            <a:pPr algn="l" marL="1162489" indent="-387496" lvl="2">
              <a:lnSpc>
                <a:spcPts val="4119"/>
              </a:lnSpc>
              <a:spcBef>
                <a:spcPct val="0"/>
              </a:spcBef>
              <a:buFont typeface="Arial"/>
              <a:buChar char="⚬"/>
            </a:pPr>
            <a:r>
              <a:rPr lang="en-US" sz="2692" spc="107">
                <a:solidFill>
                  <a:srgbClr val="126C2A"/>
                </a:solidFill>
                <a:latin typeface="Sigmar One"/>
                <a:ea typeface="Sigmar One"/>
                <a:cs typeface="Sigmar One"/>
                <a:sym typeface="Sigmar One"/>
              </a:rPr>
              <a:t>GamePanel Reference (gp): Links plants to game state.</a:t>
            </a:r>
          </a:p>
          <a:p>
            <a:pPr algn="l" marL="581244" indent="-290622" lvl="1">
              <a:lnSpc>
                <a:spcPts val="4119"/>
              </a:lnSpc>
              <a:spcBef>
                <a:spcPct val="0"/>
              </a:spcBef>
              <a:buFont typeface="Arial"/>
              <a:buChar char="•"/>
            </a:pPr>
            <a:r>
              <a:rPr lang="en-US" sz="2692" spc="107">
                <a:solidFill>
                  <a:srgbClr val="126C2A"/>
                </a:solidFill>
                <a:latin typeface="Sigmar One"/>
                <a:ea typeface="Sigmar One"/>
                <a:cs typeface="Sigmar One"/>
                <a:sym typeface="Sigmar One"/>
              </a:rPr>
              <a:t>Usage:</a:t>
            </a:r>
          </a:p>
          <a:p>
            <a:pPr algn="l" marL="1162489" indent="-387496" lvl="2">
              <a:lnSpc>
                <a:spcPts val="4119"/>
              </a:lnSpc>
              <a:spcBef>
                <a:spcPct val="0"/>
              </a:spcBef>
              <a:buFont typeface="Arial"/>
              <a:buChar char="⚬"/>
            </a:pPr>
            <a:r>
              <a:rPr lang="en-US" sz="2692" spc="107">
                <a:solidFill>
                  <a:srgbClr val="126C2A"/>
                </a:solidFill>
                <a:latin typeface="Sigmar One"/>
                <a:ea typeface="Sigmar One"/>
                <a:cs typeface="Sigmar One"/>
                <a:sym typeface="Sigmar One"/>
              </a:rPr>
              <a:t>Serves as a base for specific plant types.</a:t>
            </a:r>
          </a:p>
          <a:p>
            <a:pPr algn="l" marL="1162489" indent="-387496" lvl="2">
              <a:lnSpc>
                <a:spcPts val="4119"/>
              </a:lnSpc>
              <a:spcBef>
                <a:spcPct val="0"/>
              </a:spcBef>
              <a:buFont typeface="Arial"/>
              <a:buChar char="⚬"/>
            </a:pPr>
            <a:r>
              <a:rPr lang="en-US" sz="2692" spc="107">
                <a:solidFill>
                  <a:srgbClr val="126C2A"/>
                </a:solidFill>
                <a:latin typeface="Sigmar One"/>
                <a:ea typeface="Sigmar One"/>
                <a:cs typeface="Sigmar One"/>
                <a:sym typeface="Sigmar One"/>
              </a:rPr>
              <a:t>Provides extensibility for new plant types.</a:t>
            </a:r>
          </a:p>
          <a:p>
            <a:pPr algn="l">
              <a:lnSpc>
                <a:spcPts val="41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9833" y="1028700"/>
            <a:ext cx="13530829" cy="4685433"/>
          </a:xfrm>
          <a:custGeom>
            <a:avLst/>
            <a:gdLst/>
            <a:ahLst/>
            <a:cxnLst/>
            <a:rect r="r" b="b" t="t" l="l"/>
            <a:pathLst>
              <a:path h="4685433" w="13530829">
                <a:moveTo>
                  <a:pt x="0" y="0"/>
                </a:moveTo>
                <a:lnTo>
                  <a:pt x="13530829" y="0"/>
                </a:lnTo>
                <a:lnTo>
                  <a:pt x="13530829" y="4685433"/>
                </a:lnTo>
                <a:lnTo>
                  <a:pt x="0" y="468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80658" y="234125"/>
            <a:ext cx="5726683" cy="146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7"/>
              </a:lnSpc>
            </a:pPr>
            <a:r>
              <a:rPr lang="en-US" sz="3900" spc="156">
                <a:solidFill>
                  <a:srgbClr val="126C2A"/>
                </a:solidFill>
                <a:latin typeface="Sigmar One"/>
                <a:ea typeface="Sigmar One"/>
                <a:cs typeface="Sigmar One"/>
                <a:sym typeface="Sigmar One"/>
              </a:rPr>
              <a:t>PeaShooter Class</a:t>
            </a:r>
          </a:p>
          <a:p>
            <a:pPr algn="ctr">
              <a:lnSpc>
                <a:spcPts val="5967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5628408"/>
            <a:ext cx="8499935" cy="465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5368" indent="-292684" lvl="1">
              <a:lnSpc>
                <a:spcPts val="4148"/>
              </a:lnSpc>
              <a:buFont typeface="Arial"/>
              <a:buChar char="•"/>
            </a:pPr>
            <a:r>
              <a:rPr lang="en-US" sz="2711" spc="108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Specialized Plant:</a:t>
            </a:r>
          </a:p>
          <a:p>
            <a:pPr algn="l" marL="585368" indent="-292684" lvl="1">
              <a:lnSpc>
                <a:spcPts val="4148"/>
              </a:lnSpc>
              <a:spcBef>
                <a:spcPct val="0"/>
              </a:spcBef>
              <a:buFont typeface="Arial"/>
              <a:buChar char="•"/>
            </a:pPr>
            <a:r>
              <a:rPr lang="en-US" sz="2711" spc="108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Pr</a:t>
            </a:r>
            <a:r>
              <a:rPr lang="en-US" sz="2711" spc="108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imary Function: Shoots peas every 2 seconds to attack zombies.</a:t>
            </a:r>
          </a:p>
          <a:p>
            <a:pPr algn="l" marL="585368" indent="-292684" lvl="1">
              <a:lnSpc>
                <a:spcPts val="4148"/>
              </a:lnSpc>
              <a:spcBef>
                <a:spcPct val="0"/>
              </a:spcBef>
              <a:buFont typeface="Arial"/>
              <a:buChar char="•"/>
            </a:pPr>
            <a:r>
              <a:rPr lang="en-US" sz="2711" spc="108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Mechanics:</a:t>
            </a:r>
          </a:p>
          <a:p>
            <a:pPr algn="l" marL="1170736" indent="-390245" lvl="2">
              <a:lnSpc>
                <a:spcPts val="4148"/>
              </a:lnSpc>
              <a:spcBef>
                <a:spcPct val="0"/>
              </a:spcBef>
              <a:buFont typeface="Arial"/>
              <a:buChar char="⚬"/>
            </a:pPr>
            <a:r>
              <a:rPr lang="en-US" sz="2711" spc="108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Checks for zombies in its lane.</a:t>
            </a:r>
          </a:p>
          <a:p>
            <a:pPr algn="l" marL="1170736" indent="-390245" lvl="2">
              <a:lnSpc>
                <a:spcPts val="4148"/>
              </a:lnSpc>
              <a:spcBef>
                <a:spcPct val="0"/>
              </a:spcBef>
              <a:buFont typeface="Arial"/>
              <a:buChar char="⚬"/>
            </a:pPr>
            <a:r>
              <a:rPr lang="en-US" sz="2711" spc="108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Generates Peas at specific intervals.</a:t>
            </a:r>
          </a:p>
          <a:p>
            <a:pPr algn="l" marL="585368" indent="-292684" lvl="1">
              <a:lnSpc>
                <a:spcPts val="4148"/>
              </a:lnSpc>
              <a:spcBef>
                <a:spcPct val="0"/>
              </a:spcBef>
              <a:buFont typeface="Arial"/>
              <a:buChar char="•"/>
            </a:pPr>
            <a:r>
              <a:rPr lang="en-US" sz="2711" spc="108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Methods:</a:t>
            </a:r>
          </a:p>
          <a:p>
            <a:pPr algn="l" marL="1170736" indent="-390245" lvl="2">
              <a:lnSpc>
                <a:spcPts val="4148"/>
              </a:lnSpc>
              <a:spcBef>
                <a:spcPct val="0"/>
              </a:spcBef>
              <a:buFont typeface="Arial"/>
              <a:buChar char="⚬"/>
            </a:pPr>
            <a:r>
              <a:rPr lang="en-US" sz="2711" spc="108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stop(): Stop pea generation when removed.</a:t>
            </a:r>
          </a:p>
          <a:p>
            <a:pPr algn="l">
              <a:lnSpc>
                <a:spcPts val="41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6740" y="1425788"/>
            <a:ext cx="10903621" cy="3479538"/>
          </a:xfrm>
          <a:custGeom>
            <a:avLst/>
            <a:gdLst/>
            <a:ahLst/>
            <a:cxnLst/>
            <a:rect r="r" b="b" t="t" l="l"/>
            <a:pathLst>
              <a:path h="3479538" w="10903621">
                <a:moveTo>
                  <a:pt x="0" y="0"/>
                </a:moveTo>
                <a:lnTo>
                  <a:pt x="10903621" y="0"/>
                </a:lnTo>
                <a:lnTo>
                  <a:pt x="10903621" y="3479538"/>
                </a:lnTo>
                <a:lnTo>
                  <a:pt x="0" y="347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46712" y="234125"/>
            <a:ext cx="7794575" cy="146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7"/>
              </a:lnSpc>
            </a:pPr>
            <a:r>
              <a:rPr lang="en-US" sz="3900" spc="156">
                <a:solidFill>
                  <a:srgbClr val="126C2A"/>
                </a:solidFill>
                <a:latin typeface="Sigmar One"/>
                <a:ea typeface="Sigmar One"/>
                <a:cs typeface="Sigmar One"/>
                <a:sym typeface="Sigmar One"/>
              </a:rPr>
              <a:t>FreezePeaShooter Class</a:t>
            </a:r>
          </a:p>
          <a:p>
            <a:pPr algn="ctr">
              <a:lnSpc>
                <a:spcPts val="5967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049113" y="6192668"/>
            <a:ext cx="10764887" cy="1533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59"/>
              </a:lnSpc>
            </a:pPr>
            <a:r>
              <a:rPr lang="en-US" sz="4091" spc="163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work the same as peashooter</a:t>
            </a:r>
          </a:p>
          <a:p>
            <a:pPr algn="just">
              <a:lnSpc>
                <a:spcPts val="6259"/>
              </a:lnSpc>
              <a:spcBef>
                <a:spcPct val="0"/>
              </a:spcBef>
            </a:pPr>
            <a:r>
              <a:rPr lang="en-US" sz="4091" spc="163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but generate freeze pea instead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8381" y="1947481"/>
            <a:ext cx="18696381" cy="8483483"/>
          </a:xfrm>
          <a:custGeom>
            <a:avLst/>
            <a:gdLst/>
            <a:ahLst/>
            <a:cxnLst/>
            <a:rect r="r" b="b" t="t" l="l"/>
            <a:pathLst>
              <a:path h="8483483" w="18696381">
                <a:moveTo>
                  <a:pt x="0" y="0"/>
                </a:moveTo>
                <a:lnTo>
                  <a:pt x="18696381" y="0"/>
                </a:lnTo>
                <a:lnTo>
                  <a:pt x="18696381" y="8483483"/>
                </a:lnTo>
                <a:lnTo>
                  <a:pt x="0" y="8483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3654" y="482155"/>
            <a:ext cx="6097712" cy="146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7"/>
              </a:lnSpc>
            </a:pPr>
            <a:r>
              <a:rPr lang="en-US" sz="3900" spc="156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 Pea and FreezePea</a:t>
            </a:r>
          </a:p>
          <a:p>
            <a:pPr algn="ctr">
              <a:lnSpc>
                <a:spcPts val="5967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845851" y="5038725"/>
            <a:ext cx="8976558" cy="350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3182" indent="-216591" lvl="1">
              <a:lnSpc>
                <a:spcPts val="3069"/>
              </a:lnSpc>
              <a:buFont typeface="Arial"/>
              <a:buChar char="•"/>
            </a:pPr>
            <a:r>
              <a:rPr lang="en-US" sz="2006" spc="8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Pea Class:</a:t>
            </a:r>
          </a:p>
          <a:p>
            <a:pPr algn="just" marL="866363" indent="-288788" lvl="2">
              <a:lnSpc>
                <a:spcPts val="3069"/>
              </a:lnSpc>
              <a:spcBef>
                <a:spcPct val="0"/>
              </a:spcBef>
              <a:buFont typeface="Arial"/>
              <a:buChar char="⚬"/>
            </a:pPr>
            <a:r>
              <a:rPr lang="en-US" sz="2006" spc="8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Moves forward, damages zomb</a:t>
            </a:r>
            <a:r>
              <a:rPr lang="en-US" sz="2006" spc="8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ies, and removes itself upon collision.</a:t>
            </a:r>
          </a:p>
          <a:p>
            <a:pPr algn="just" marL="866363" indent="-288788" lvl="2">
              <a:lnSpc>
                <a:spcPts val="3069"/>
              </a:lnSpc>
              <a:spcBef>
                <a:spcPct val="0"/>
              </a:spcBef>
              <a:buFont typeface="Arial"/>
              <a:buChar char="⚬"/>
            </a:pPr>
            <a:r>
              <a:rPr lang="en-US" sz="2006" spc="8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Attributes: Position, lane, and damage of 300.</a:t>
            </a:r>
          </a:p>
          <a:p>
            <a:pPr algn="just" marL="433182" indent="-216591" lvl="1">
              <a:lnSpc>
                <a:spcPts val="3069"/>
              </a:lnSpc>
              <a:spcBef>
                <a:spcPct val="0"/>
              </a:spcBef>
              <a:buFont typeface="Arial"/>
              <a:buChar char="•"/>
            </a:pPr>
            <a:r>
              <a:rPr lang="en-US" sz="2006" spc="8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FreezePea:</a:t>
            </a:r>
          </a:p>
          <a:p>
            <a:pPr algn="just" marL="866363" indent="-288788" lvl="2">
              <a:lnSpc>
                <a:spcPts val="3069"/>
              </a:lnSpc>
              <a:spcBef>
                <a:spcPct val="0"/>
              </a:spcBef>
              <a:buFont typeface="Arial"/>
              <a:buChar char="⚬"/>
            </a:pPr>
            <a:r>
              <a:rPr lang="en-US" sz="2006" spc="8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Slows zombies in addition to dealing damage.</a:t>
            </a:r>
          </a:p>
          <a:p>
            <a:pPr algn="just" marL="866363" indent="-288788" lvl="2">
              <a:lnSpc>
                <a:spcPts val="3069"/>
              </a:lnSpc>
              <a:spcBef>
                <a:spcPct val="0"/>
              </a:spcBef>
              <a:buFont typeface="Arial"/>
              <a:buChar char="⚬"/>
            </a:pPr>
            <a:r>
              <a:rPr lang="en-US" sz="2006" spc="8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Behavior:</a:t>
            </a:r>
          </a:p>
          <a:p>
            <a:pPr algn="just" marL="1299545" indent="-324886" lvl="3">
              <a:lnSpc>
                <a:spcPts val="3069"/>
              </a:lnSpc>
              <a:spcBef>
                <a:spcPct val="0"/>
              </a:spcBef>
              <a:buFont typeface="Arial"/>
              <a:buChar char="￭"/>
            </a:pPr>
            <a:r>
              <a:rPr lang="en-US" sz="2006" spc="8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Creates a slowing effect.</a:t>
            </a:r>
          </a:p>
          <a:p>
            <a:pPr algn="just" marL="1299545" indent="-324886" lvl="3">
              <a:lnSpc>
                <a:spcPts val="3069"/>
              </a:lnSpc>
              <a:spcBef>
                <a:spcPct val="0"/>
              </a:spcBef>
              <a:buFont typeface="Arial"/>
              <a:buChar char="￭"/>
            </a:pPr>
            <a:r>
              <a:rPr lang="en-US" sz="2006" spc="8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Integrates with the FreezePeaShooter.</a:t>
            </a:r>
          </a:p>
          <a:p>
            <a:pPr algn="just">
              <a:lnSpc>
                <a:spcPts val="306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78077" r="-1486" b="-8188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40142" y="519484"/>
            <a:ext cx="7231761" cy="8229600"/>
          </a:xfrm>
          <a:custGeom>
            <a:avLst/>
            <a:gdLst/>
            <a:ahLst/>
            <a:cxnLst/>
            <a:rect r="r" b="b" t="t" l="l"/>
            <a:pathLst>
              <a:path h="8229600" w="7231761">
                <a:moveTo>
                  <a:pt x="0" y="0"/>
                </a:moveTo>
                <a:lnTo>
                  <a:pt x="7231761" y="0"/>
                </a:lnTo>
                <a:lnTo>
                  <a:pt x="72317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463752" y="2495297"/>
            <a:ext cx="14320234" cy="9812432"/>
          </a:xfrm>
          <a:custGeom>
            <a:avLst/>
            <a:gdLst/>
            <a:ahLst/>
            <a:cxnLst/>
            <a:rect r="r" b="b" t="t" l="l"/>
            <a:pathLst>
              <a:path h="9812432" w="14320234">
                <a:moveTo>
                  <a:pt x="0" y="0"/>
                </a:moveTo>
                <a:lnTo>
                  <a:pt x="14320234" y="0"/>
                </a:lnTo>
                <a:lnTo>
                  <a:pt x="14320234" y="9812432"/>
                </a:lnTo>
                <a:lnTo>
                  <a:pt x="0" y="9812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043" t="0" r="-1104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84592" y="7200900"/>
            <a:ext cx="2266122" cy="4114800"/>
          </a:xfrm>
          <a:custGeom>
            <a:avLst/>
            <a:gdLst/>
            <a:ahLst/>
            <a:cxnLst/>
            <a:rect r="r" b="b" t="t" l="l"/>
            <a:pathLst>
              <a:path h="4114800" w="2266122">
                <a:moveTo>
                  <a:pt x="0" y="0"/>
                </a:moveTo>
                <a:lnTo>
                  <a:pt x="2266122" y="0"/>
                </a:lnTo>
                <a:lnTo>
                  <a:pt x="22661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64254" y="1752188"/>
            <a:ext cx="11464978" cy="2396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38"/>
              </a:lnSpc>
              <a:spcBef>
                <a:spcPct val="0"/>
              </a:spcBef>
            </a:pPr>
            <a:r>
              <a:rPr lang="en-US" sz="14027">
                <a:solidFill>
                  <a:srgbClr val="A40224"/>
                </a:solidFill>
                <a:latin typeface="Genty"/>
                <a:ea typeface="Genty"/>
                <a:cs typeface="Genty"/>
                <a:sym typeface="Genty"/>
              </a:rPr>
              <a:t>Members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50714" y="4833456"/>
            <a:ext cx="8014836" cy="3436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3"/>
              </a:lnSpc>
            </a:pPr>
            <a:r>
              <a:rPr lang="en-US" sz="4733" b="true">
                <a:solidFill>
                  <a:srgbClr val="393939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Lê Trọng Vinh ITCSIU23045</a:t>
            </a:r>
          </a:p>
          <a:p>
            <a:pPr algn="l">
              <a:lnSpc>
                <a:spcPts val="5443"/>
              </a:lnSpc>
            </a:pPr>
            <a:r>
              <a:rPr lang="en-US" sz="4733" b="true">
                <a:solidFill>
                  <a:srgbClr val="393939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Nguyễn Phước Được ITCSIU23005</a:t>
            </a:r>
          </a:p>
          <a:p>
            <a:pPr algn="l">
              <a:lnSpc>
                <a:spcPts val="5443"/>
              </a:lnSpc>
            </a:pPr>
            <a:r>
              <a:rPr lang="en-US" sz="4733" b="true">
                <a:solidFill>
                  <a:srgbClr val="393939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Nguyễn Đức Quốc Anh ITITWE20018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623869" y="-36692"/>
            <a:ext cx="545748" cy="556176"/>
          </a:xfrm>
          <a:custGeom>
            <a:avLst/>
            <a:gdLst/>
            <a:ahLst/>
            <a:cxnLst/>
            <a:rect r="r" b="b" t="t" l="l"/>
            <a:pathLst>
              <a:path h="556176" w="545748">
                <a:moveTo>
                  <a:pt x="0" y="0"/>
                </a:moveTo>
                <a:lnTo>
                  <a:pt x="545748" y="0"/>
                </a:lnTo>
                <a:lnTo>
                  <a:pt x="545748" y="556176"/>
                </a:lnTo>
                <a:lnTo>
                  <a:pt x="0" y="5561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0260" y="1028700"/>
            <a:ext cx="9696754" cy="4751409"/>
          </a:xfrm>
          <a:custGeom>
            <a:avLst/>
            <a:gdLst/>
            <a:ahLst/>
            <a:cxnLst/>
            <a:rect r="r" b="b" t="t" l="l"/>
            <a:pathLst>
              <a:path h="4751409" w="9696754">
                <a:moveTo>
                  <a:pt x="0" y="0"/>
                </a:moveTo>
                <a:lnTo>
                  <a:pt x="9696754" y="0"/>
                </a:lnTo>
                <a:lnTo>
                  <a:pt x="9696754" y="4751409"/>
                </a:lnTo>
                <a:lnTo>
                  <a:pt x="0" y="4751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2586" y="124435"/>
            <a:ext cx="14519238" cy="712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7"/>
              </a:lnSpc>
              <a:spcBef>
                <a:spcPct val="0"/>
              </a:spcBef>
            </a:pPr>
            <a:r>
              <a:rPr lang="en-US" sz="3900" spc="156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Zombie class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10330" y="1857354"/>
            <a:ext cx="7502351" cy="297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67"/>
              </a:lnSpc>
            </a:pPr>
            <a:r>
              <a:rPr lang="en-US" sz="3900" spc="156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Attributes: </a:t>
            </a:r>
          </a:p>
          <a:p>
            <a:pPr algn="l">
              <a:lnSpc>
                <a:spcPts val="5967"/>
              </a:lnSpc>
            </a:pPr>
            <a:r>
              <a:rPr lang="en-US" sz="3900" spc="156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Health (default 1000), </a:t>
            </a:r>
          </a:p>
          <a:p>
            <a:pPr algn="l">
              <a:lnSpc>
                <a:spcPts val="5967"/>
              </a:lnSpc>
            </a:pPr>
            <a:r>
              <a:rPr lang="en-US" sz="3900" spc="156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Speed (default 1)</a:t>
            </a:r>
          </a:p>
          <a:p>
            <a:pPr algn="l">
              <a:lnSpc>
                <a:spcPts val="596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2651" y="1028700"/>
            <a:ext cx="14519238" cy="4392070"/>
          </a:xfrm>
          <a:custGeom>
            <a:avLst/>
            <a:gdLst/>
            <a:ahLst/>
            <a:cxnLst/>
            <a:rect r="r" b="b" t="t" l="l"/>
            <a:pathLst>
              <a:path h="4392070" w="14519238">
                <a:moveTo>
                  <a:pt x="0" y="0"/>
                </a:moveTo>
                <a:lnTo>
                  <a:pt x="14519238" y="0"/>
                </a:lnTo>
                <a:lnTo>
                  <a:pt x="14519238" y="4392070"/>
                </a:lnTo>
                <a:lnTo>
                  <a:pt x="0" y="4392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2651" y="5611270"/>
            <a:ext cx="7154322" cy="4675730"/>
          </a:xfrm>
          <a:custGeom>
            <a:avLst/>
            <a:gdLst/>
            <a:ahLst/>
            <a:cxnLst/>
            <a:rect r="r" b="b" t="t" l="l"/>
            <a:pathLst>
              <a:path h="4675730" w="7154322">
                <a:moveTo>
                  <a:pt x="0" y="0"/>
                </a:moveTo>
                <a:lnTo>
                  <a:pt x="7154321" y="0"/>
                </a:lnTo>
                <a:lnTo>
                  <a:pt x="7154321" y="4675730"/>
                </a:lnTo>
                <a:lnTo>
                  <a:pt x="0" y="4675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28414" y="5611270"/>
            <a:ext cx="8723264" cy="4852315"/>
          </a:xfrm>
          <a:custGeom>
            <a:avLst/>
            <a:gdLst/>
            <a:ahLst/>
            <a:cxnLst/>
            <a:rect r="r" b="b" t="t" l="l"/>
            <a:pathLst>
              <a:path h="4852315" w="8723264">
                <a:moveTo>
                  <a:pt x="0" y="0"/>
                </a:moveTo>
                <a:lnTo>
                  <a:pt x="8723264" y="0"/>
                </a:lnTo>
                <a:lnTo>
                  <a:pt x="8723264" y="4852315"/>
                </a:lnTo>
                <a:lnTo>
                  <a:pt x="0" y="4852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2586" y="124435"/>
            <a:ext cx="14519238" cy="712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7"/>
              </a:lnSpc>
              <a:spcBef>
                <a:spcPct val="0"/>
              </a:spcBef>
            </a:pPr>
            <a:r>
              <a:rPr lang="en-US" sz="3900" spc="156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Zombie class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34256"/>
            <a:ext cx="17019965" cy="2446620"/>
          </a:xfrm>
          <a:custGeom>
            <a:avLst/>
            <a:gdLst/>
            <a:ahLst/>
            <a:cxnLst/>
            <a:rect r="r" b="b" t="t" l="l"/>
            <a:pathLst>
              <a:path h="2446620" w="17019965">
                <a:moveTo>
                  <a:pt x="0" y="0"/>
                </a:moveTo>
                <a:lnTo>
                  <a:pt x="17019965" y="0"/>
                </a:lnTo>
                <a:lnTo>
                  <a:pt x="17019965" y="2446620"/>
                </a:lnTo>
                <a:lnTo>
                  <a:pt x="0" y="2446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01940" y="904875"/>
            <a:ext cx="3982269" cy="712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7"/>
              </a:lnSpc>
              <a:spcBef>
                <a:spcPct val="0"/>
              </a:spcBef>
            </a:pPr>
            <a:r>
              <a:rPr lang="en-US" sz="3900" spc="156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Zombie class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34074" y="5299404"/>
            <a:ext cx="13351818" cy="712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7"/>
              </a:lnSpc>
              <a:spcBef>
                <a:spcPct val="0"/>
              </a:spcBef>
            </a:pPr>
            <a:r>
              <a:rPr lang="en-US" sz="3900" spc="156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if zom pass the defence the game, you loss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9335" y="2078392"/>
            <a:ext cx="9578534" cy="3449844"/>
          </a:xfrm>
          <a:custGeom>
            <a:avLst/>
            <a:gdLst/>
            <a:ahLst/>
            <a:cxnLst/>
            <a:rect r="r" b="b" t="t" l="l"/>
            <a:pathLst>
              <a:path h="3449844" w="9578534">
                <a:moveTo>
                  <a:pt x="0" y="0"/>
                </a:moveTo>
                <a:lnTo>
                  <a:pt x="9578534" y="0"/>
                </a:lnTo>
                <a:lnTo>
                  <a:pt x="9578534" y="3449844"/>
                </a:lnTo>
                <a:lnTo>
                  <a:pt x="0" y="34498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7985" b="-277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89882" y="6221087"/>
            <a:ext cx="11301259" cy="3037213"/>
          </a:xfrm>
          <a:custGeom>
            <a:avLst/>
            <a:gdLst/>
            <a:ahLst/>
            <a:cxnLst/>
            <a:rect r="r" b="b" t="t" l="l"/>
            <a:pathLst>
              <a:path h="3037213" w="11301259">
                <a:moveTo>
                  <a:pt x="0" y="0"/>
                </a:moveTo>
                <a:lnTo>
                  <a:pt x="11301259" y="0"/>
                </a:lnTo>
                <a:lnTo>
                  <a:pt x="11301259" y="3037213"/>
                </a:lnTo>
                <a:lnTo>
                  <a:pt x="0" y="3037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69167" y="2078392"/>
            <a:ext cx="9494282" cy="3449844"/>
          </a:xfrm>
          <a:custGeom>
            <a:avLst/>
            <a:gdLst/>
            <a:ahLst/>
            <a:cxnLst/>
            <a:rect r="r" b="b" t="t" l="l"/>
            <a:pathLst>
              <a:path h="3449844" w="9494282">
                <a:moveTo>
                  <a:pt x="0" y="0"/>
                </a:moveTo>
                <a:lnTo>
                  <a:pt x="9494282" y="0"/>
                </a:lnTo>
                <a:lnTo>
                  <a:pt x="9494282" y="3449844"/>
                </a:lnTo>
                <a:lnTo>
                  <a:pt x="0" y="3449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6" t="0" r="-46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72697" y="670216"/>
            <a:ext cx="3942606" cy="712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7"/>
              </a:lnSpc>
              <a:spcBef>
                <a:spcPct val="0"/>
              </a:spcBef>
            </a:pPr>
            <a:r>
              <a:rPr lang="en-US" sz="3900" spc="156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zombie class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D5EC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94104" y="800100"/>
            <a:ext cx="6899791" cy="1341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5"/>
              </a:lnSpc>
              <a:spcBef>
                <a:spcPct val="0"/>
              </a:spcBef>
            </a:pPr>
            <a:r>
              <a:rPr lang="en-US" sz="7317" spc="292">
                <a:solidFill>
                  <a:srgbClr val="126C2A"/>
                </a:solidFill>
                <a:latin typeface="Sigmar One"/>
                <a:ea typeface="Sigmar One"/>
                <a:cs typeface="Sigmar One"/>
                <a:sym typeface="Sigmar One"/>
              </a:rPr>
              <a:t>Game Panel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78523" y="3541032"/>
            <a:ext cx="14330953" cy="4426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6943" indent="-498472" lvl="1">
              <a:lnSpc>
                <a:spcPts val="7064"/>
              </a:lnSpc>
              <a:buFont typeface="Arial"/>
              <a:buChar char="•"/>
            </a:pPr>
            <a:r>
              <a:rPr lang="en-US" sz="4617" spc="184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Rendering game elements (plants, zombies, background)</a:t>
            </a:r>
          </a:p>
          <a:p>
            <a:pPr algn="l" marL="996943" indent="-498472" lvl="1">
              <a:lnSpc>
                <a:spcPts val="7064"/>
              </a:lnSpc>
              <a:buFont typeface="Arial"/>
              <a:buChar char="•"/>
            </a:pPr>
            <a:r>
              <a:rPr lang="en-US" sz="4617" spc="184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Managing player inputs</a:t>
            </a:r>
          </a:p>
          <a:p>
            <a:pPr algn="l" marL="996943" indent="-498472" lvl="1">
              <a:lnSpc>
                <a:spcPts val="7064"/>
              </a:lnSpc>
              <a:buFont typeface="Arial"/>
              <a:buChar char="•"/>
            </a:pPr>
            <a:r>
              <a:rPr lang="en-US" sz="4617" spc="184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Handling game events and states</a:t>
            </a:r>
          </a:p>
          <a:p>
            <a:pPr algn="l">
              <a:lnSpc>
                <a:spcPts val="70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C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488776"/>
            <a:ext cx="18460338" cy="4610900"/>
          </a:xfrm>
          <a:custGeom>
            <a:avLst/>
            <a:gdLst/>
            <a:ahLst/>
            <a:cxnLst/>
            <a:rect r="r" b="b" t="t" l="l"/>
            <a:pathLst>
              <a:path h="4610900" w="18460338">
                <a:moveTo>
                  <a:pt x="0" y="0"/>
                </a:moveTo>
                <a:lnTo>
                  <a:pt x="18460338" y="0"/>
                </a:lnTo>
                <a:lnTo>
                  <a:pt x="18460338" y="4610901"/>
                </a:lnTo>
                <a:lnTo>
                  <a:pt x="0" y="4610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59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89687" y="243827"/>
            <a:ext cx="10908626" cy="1341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5"/>
              </a:lnSpc>
              <a:spcBef>
                <a:spcPct val="0"/>
              </a:spcBef>
            </a:pPr>
            <a:r>
              <a:rPr lang="en-US" sz="7317" spc="292">
                <a:solidFill>
                  <a:srgbClr val="126C2A"/>
                </a:solidFill>
                <a:latin typeface="Sigmar One"/>
                <a:ea typeface="Sigmar One"/>
                <a:cs typeface="Sigmar One"/>
                <a:sym typeface="Sigmar One"/>
              </a:rPr>
              <a:t>Images and Assets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39349" y="7917754"/>
            <a:ext cx="12581639" cy="96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0173" indent="-275087" lvl="1">
              <a:lnSpc>
                <a:spcPts val="3898"/>
              </a:lnSpc>
              <a:buFont typeface="Arial"/>
              <a:buChar char="•"/>
            </a:pPr>
            <a:r>
              <a:rPr lang="en-US" sz="2548" spc="101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Use of external images for graphical elements</a:t>
            </a:r>
          </a:p>
          <a:p>
            <a:pPr algn="l" marL="550173" indent="-275087" lvl="1">
              <a:lnSpc>
                <a:spcPts val="3898"/>
              </a:lnSpc>
              <a:spcBef>
                <a:spcPct val="0"/>
              </a:spcBef>
              <a:buFont typeface="Arial"/>
              <a:buChar char="•"/>
            </a:pPr>
            <a:r>
              <a:rPr lang="en-US" sz="2548" spc="101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Loading resources for plants, zombies, and background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C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30351"/>
            <a:ext cx="16230600" cy="4788027"/>
          </a:xfrm>
          <a:custGeom>
            <a:avLst/>
            <a:gdLst/>
            <a:ahLst/>
            <a:cxnLst/>
            <a:rect r="r" b="b" t="t" l="l"/>
            <a:pathLst>
              <a:path h="4788027" w="16230600">
                <a:moveTo>
                  <a:pt x="0" y="0"/>
                </a:moveTo>
                <a:lnTo>
                  <a:pt x="16230600" y="0"/>
                </a:lnTo>
                <a:lnTo>
                  <a:pt x="16230600" y="4788027"/>
                </a:lnTo>
                <a:lnTo>
                  <a:pt x="0" y="4788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35332" y="800100"/>
            <a:ext cx="12017335" cy="1341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5"/>
              </a:lnSpc>
              <a:spcBef>
                <a:spcPct val="0"/>
              </a:spcBef>
            </a:pPr>
            <a:r>
              <a:rPr lang="en-US" sz="7317" spc="292">
                <a:solidFill>
                  <a:srgbClr val="126C2A"/>
                </a:solidFill>
                <a:latin typeface="Sigmar One"/>
                <a:ea typeface="Sigmar One"/>
                <a:cs typeface="Sigmar One"/>
                <a:sym typeface="Sigmar One"/>
              </a:rPr>
              <a:t>Core Gameplay Loop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14452" y="8117931"/>
            <a:ext cx="15659096" cy="511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964" indent="-302482" lvl="1">
              <a:lnSpc>
                <a:spcPts val="4287"/>
              </a:lnSpc>
              <a:spcBef>
                <a:spcPct val="0"/>
              </a:spcBef>
              <a:buFont typeface="Arial"/>
              <a:buChar char="•"/>
            </a:pPr>
            <a:r>
              <a:rPr lang="en-US" sz="2802" spc="112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Timers for game updates (redraw, advance) and sun production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C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3140" y="2475599"/>
            <a:ext cx="16301719" cy="6235408"/>
          </a:xfrm>
          <a:custGeom>
            <a:avLst/>
            <a:gdLst/>
            <a:ahLst/>
            <a:cxnLst/>
            <a:rect r="r" b="b" t="t" l="l"/>
            <a:pathLst>
              <a:path h="6235408" w="16301719">
                <a:moveTo>
                  <a:pt x="0" y="0"/>
                </a:moveTo>
                <a:lnTo>
                  <a:pt x="16301720" y="0"/>
                </a:lnTo>
                <a:lnTo>
                  <a:pt x="16301720" y="6235408"/>
                </a:lnTo>
                <a:lnTo>
                  <a:pt x="0" y="6235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35332" y="800100"/>
            <a:ext cx="12017335" cy="1341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5"/>
              </a:lnSpc>
              <a:spcBef>
                <a:spcPct val="0"/>
              </a:spcBef>
            </a:pPr>
            <a:r>
              <a:rPr lang="en-US" sz="7317" spc="292">
                <a:solidFill>
                  <a:srgbClr val="126C2A"/>
                </a:solidFill>
                <a:latin typeface="Sigmar One"/>
                <a:ea typeface="Sigmar One"/>
                <a:cs typeface="Sigmar One"/>
                <a:sym typeface="Sigmar One"/>
              </a:rPr>
              <a:t>Core Gameplay Loop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17470" y="8959635"/>
            <a:ext cx="5253061" cy="511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964" indent="-302482" lvl="1">
              <a:lnSpc>
                <a:spcPts val="4287"/>
              </a:lnSpc>
              <a:spcBef>
                <a:spcPct val="0"/>
              </a:spcBef>
              <a:buFont typeface="Arial"/>
              <a:buChar char="•"/>
            </a:pPr>
            <a:r>
              <a:rPr lang="en-US" sz="2802" spc="112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zombie spawming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C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45020" y="1028700"/>
            <a:ext cx="13564403" cy="7646932"/>
          </a:xfrm>
          <a:custGeom>
            <a:avLst/>
            <a:gdLst/>
            <a:ahLst/>
            <a:cxnLst/>
            <a:rect r="r" b="b" t="t" l="l"/>
            <a:pathLst>
              <a:path h="7646932" w="13564403">
                <a:moveTo>
                  <a:pt x="0" y="0"/>
                </a:moveTo>
                <a:lnTo>
                  <a:pt x="13564403" y="0"/>
                </a:lnTo>
                <a:lnTo>
                  <a:pt x="13564403" y="7646932"/>
                </a:lnTo>
                <a:lnTo>
                  <a:pt x="0" y="7646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9932" y="-190500"/>
            <a:ext cx="17468136" cy="110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80"/>
              </a:lnSpc>
              <a:spcBef>
                <a:spcPct val="0"/>
              </a:spcBef>
            </a:pPr>
            <a:r>
              <a:rPr lang="en-US" sz="6000" spc="240">
                <a:solidFill>
                  <a:srgbClr val="126C2A"/>
                </a:solidFill>
                <a:latin typeface="Sigmar One"/>
                <a:ea typeface="Sigmar One"/>
                <a:cs typeface="Sigmar One"/>
                <a:sym typeface="Sigmar One"/>
              </a:rPr>
              <a:t>Handling Planting and Interaction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45020" y="8704207"/>
            <a:ext cx="14070495" cy="1598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964" indent="-302482" lvl="1">
              <a:lnSpc>
                <a:spcPts val="4287"/>
              </a:lnSpc>
              <a:buFont typeface="Arial"/>
              <a:buChar char="•"/>
            </a:pPr>
            <a:r>
              <a:rPr lang="en-US" sz="2802" spc="112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Planting mechanics (brush, sun score)</a:t>
            </a:r>
          </a:p>
          <a:p>
            <a:pPr algn="l" marL="604964" indent="-302482" lvl="1">
              <a:lnSpc>
                <a:spcPts val="4287"/>
              </a:lnSpc>
              <a:buFont typeface="Arial"/>
              <a:buChar char="•"/>
            </a:pPr>
            <a:r>
              <a:rPr lang="en-US" sz="2802" spc="112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Plant placement via mouse clicks</a:t>
            </a:r>
          </a:p>
          <a:p>
            <a:pPr algn="l" marL="604964" indent="-302482" lvl="1">
              <a:lnSpc>
                <a:spcPts val="4287"/>
              </a:lnSpc>
              <a:spcBef>
                <a:spcPct val="0"/>
              </a:spcBef>
              <a:buFont typeface="Arial"/>
              <a:buChar char="•"/>
            </a:pPr>
            <a:r>
              <a:rPr lang="en-US" sz="2802" spc="112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remove plant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C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45020" y="1028700"/>
            <a:ext cx="13564403" cy="7646932"/>
          </a:xfrm>
          <a:custGeom>
            <a:avLst/>
            <a:gdLst/>
            <a:ahLst/>
            <a:cxnLst/>
            <a:rect r="r" b="b" t="t" l="l"/>
            <a:pathLst>
              <a:path h="7646932" w="13564403">
                <a:moveTo>
                  <a:pt x="0" y="0"/>
                </a:moveTo>
                <a:lnTo>
                  <a:pt x="13564403" y="0"/>
                </a:lnTo>
                <a:lnTo>
                  <a:pt x="13564403" y="7646932"/>
                </a:lnTo>
                <a:lnTo>
                  <a:pt x="0" y="7646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9932" y="-190500"/>
            <a:ext cx="17468136" cy="110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80"/>
              </a:lnSpc>
              <a:spcBef>
                <a:spcPct val="0"/>
              </a:spcBef>
            </a:pPr>
            <a:r>
              <a:rPr lang="en-US" sz="6000" spc="240">
                <a:solidFill>
                  <a:srgbClr val="126C2A"/>
                </a:solidFill>
                <a:latin typeface="Sigmar One"/>
                <a:ea typeface="Sigmar One"/>
                <a:cs typeface="Sigmar One"/>
                <a:sym typeface="Sigmar One"/>
              </a:rPr>
              <a:t>Handling Planting and Interaction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45020" y="8704207"/>
            <a:ext cx="14070495" cy="1598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964" indent="-302482" lvl="1">
              <a:lnSpc>
                <a:spcPts val="4287"/>
              </a:lnSpc>
              <a:buFont typeface="Arial"/>
              <a:buChar char="•"/>
            </a:pPr>
            <a:r>
              <a:rPr lang="en-US" sz="2802" spc="112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Planting mechanics (brush, sun score)</a:t>
            </a:r>
          </a:p>
          <a:p>
            <a:pPr algn="l" marL="604964" indent="-302482" lvl="1">
              <a:lnSpc>
                <a:spcPts val="4287"/>
              </a:lnSpc>
              <a:buFont typeface="Arial"/>
              <a:buChar char="•"/>
            </a:pPr>
            <a:r>
              <a:rPr lang="en-US" sz="2802" spc="112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Plant placement via mouse clicks</a:t>
            </a:r>
          </a:p>
          <a:p>
            <a:pPr algn="l" marL="604964" indent="-302482" lvl="1">
              <a:lnSpc>
                <a:spcPts val="4287"/>
              </a:lnSpc>
              <a:spcBef>
                <a:spcPct val="0"/>
              </a:spcBef>
              <a:buFont typeface="Arial"/>
              <a:buChar char="•"/>
            </a:pPr>
            <a:r>
              <a:rPr lang="en-US" sz="2802" spc="112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remove plant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78077" r="-1486" b="-8188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5216" y="514350"/>
            <a:ext cx="16495857" cy="9258300"/>
          </a:xfrm>
          <a:custGeom>
            <a:avLst/>
            <a:gdLst/>
            <a:ahLst/>
            <a:cxnLst/>
            <a:rect r="r" b="b" t="t" l="l"/>
            <a:pathLst>
              <a:path h="9258300" w="16495857">
                <a:moveTo>
                  <a:pt x="0" y="0"/>
                </a:moveTo>
                <a:lnTo>
                  <a:pt x="16495858" y="0"/>
                </a:lnTo>
                <a:lnTo>
                  <a:pt x="16495858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8489" y="1463972"/>
            <a:ext cx="826174" cy="841961"/>
          </a:xfrm>
          <a:custGeom>
            <a:avLst/>
            <a:gdLst/>
            <a:ahLst/>
            <a:cxnLst/>
            <a:rect r="r" b="b" t="t" l="l"/>
            <a:pathLst>
              <a:path h="841961" w="826174">
                <a:moveTo>
                  <a:pt x="0" y="0"/>
                </a:moveTo>
                <a:lnTo>
                  <a:pt x="826174" y="0"/>
                </a:lnTo>
                <a:lnTo>
                  <a:pt x="826174" y="841961"/>
                </a:lnTo>
                <a:lnTo>
                  <a:pt x="0" y="841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21576" y="1104900"/>
            <a:ext cx="11368664" cy="2263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64"/>
              </a:lnSpc>
            </a:pPr>
            <a:r>
              <a:rPr lang="en-US" sz="15360">
                <a:solidFill>
                  <a:srgbClr val="7E483B"/>
                </a:solidFill>
                <a:latin typeface="Genty"/>
                <a:ea typeface="Genty"/>
                <a:cs typeface="Genty"/>
                <a:sym typeface="Genty"/>
              </a:rPr>
              <a:t>Introduction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686892" y="2880880"/>
            <a:ext cx="5436856" cy="7083397"/>
            <a:chOff x="0" y="0"/>
            <a:chExt cx="4013200" cy="52285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70510" y="270510"/>
              <a:ext cx="3473450" cy="4687570"/>
            </a:xfrm>
            <a:custGeom>
              <a:avLst/>
              <a:gdLst/>
              <a:ahLst/>
              <a:cxnLst/>
              <a:rect r="r" b="b" t="t" l="l"/>
              <a:pathLst>
                <a:path h="4687570" w="3473450">
                  <a:moveTo>
                    <a:pt x="0" y="0"/>
                  </a:moveTo>
                  <a:lnTo>
                    <a:pt x="3473450" y="0"/>
                  </a:lnTo>
                  <a:lnTo>
                    <a:pt x="3473450" y="4687570"/>
                  </a:lnTo>
                  <a:lnTo>
                    <a:pt x="0" y="4687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868" t="-28926" r="-170069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13200" cy="5228590"/>
            </a:xfrm>
            <a:custGeom>
              <a:avLst/>
              <a:gdLst/>
              <a:ahLst/>
              <a:cxnLst/>
              <a:rect r="r" b="b" t="t" l="l"/>
              <a:pathLst>
                <a:path h="5228590" w="4013200">
                  <a:moveTo>
                    <a:pt x="4013200" y="5228590"/>
                  </a:moveTo>
                  <a:lnTo>
                    <a:pt x="0" y="5228590"/>
                  </a:lnTo>
                  <a:lnTo>
                    <a:pt x="0" y="0"/>
                  </a:lnTo>
                  <a:lnTo>
                    <a:pt x="4013200" y="0"/>
                  </a:lnTo>
                  <a:lnTo>
                    <a:pt x="4013200" y="5228590"/>
                  </a:lnTo>
                  <a:close/>
                  <a:moveTo>
                    <a:pt x="106680" y="5121910"/>
                  </a:moveTo>
                  <a:lnTo>
                    <a:pt x="3907790" y="5121910"/>
                  </a:lnTo>
                  <a:lnTo>
                    <a:pt x="3907790" y="106680"/>
                  </a:lnTo>
                  <a:lnTo>
                    <a:pt x="106680" y="106680"/>
                  </a:lnTo>
                  <a:lnTo>
                    <a:pt x="106680" y="5121910"/>
                  </a:lnTo>
                  <a:close/>
                  <a:moveTo>
                    <a:pt x="3793490" y="5008880"/>
                  </a:moveTo>
                  <a:lnTo>
                    <a:pt x="219710" y="5008880"/>
                  </a:lnTo>
                  <a:lnTo>
                    <a:pt x="219710" y="219710"/>
                  </a:lnTo>
                  <a:lnTo>
                    <a:pt x="3794760" y="219710"/>
                  </a:lnTo>
                  <a:lnTo>
                    <a:pt x="3793490" y="5008880"/>
                  </a:lnTo>
                  <a:close/>
                  <a:moveTo>
                    <a:pt x="321310" y="4907280"/>
                  </a:moveTo>
                  <a:lnTo>
                    <a:pt x="3693160" y="4907280"/>
                  </a:lnTo>
                  <a:lnTo>
                    <a:pt x="3693160" y="321310"/>
                  </a:lnTo>
                  <a:lnTo>
                    <a:pt x="321310" y="321310"/>
                  </a:lnTo>
                  <a:lnTo>
                    <a:pt x="321310" y="4907280"/>
                  </a:lnTo>
                  <a:close/>
                </a:path>
              </a:pathLst>
            </a:custGeom>
            <a:solidFill>
              <a:srgbClr val="7E483B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29732" y="3859353"/>
            <a:ext cx="11375034" cy="1469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3369" spc="134" b="true">
                <a:solidFill>
                  <a:srgbClr val="3D2214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Plants vs Zombies was released on 5/5/2009. </a:t>
            </a:r>
            <a:r>
              <a:rPr lang="en-US" sz="3369" spc="134" b="true">
                <a:solidFill>
                  <a:srgbClr val="3D2214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The game is a tower defense video game developed by PopCap Games.</a:t>
            </a:r>
          </a:p>
          <a:p>
            <a:pPr algn="l">
              <a:lnSpc>
                <a:spcPts val="387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11858" y="4413663"/>
            <a:ext cx="11210782" cy="341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</a:p>
          <a:p>
            <a:pPr algn="l">
              <a:lnSpc>
                <a:spcPts val="3875"/>
              </a:lnSpc>
            </a:pPr>
          </a:p>
          <a:p>
            <a:pPr algn="l">
              <a:lnSpc>
                <a:spcPts val="3875"/>
              </a:lnSpc>
            </a:pPr>
            <a:r>
              <a:rPr lang="en-US" sz="3370" spc="134" b="true">
                <a:solidFill>
                  <a:srgbClr val="3D2214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The object of the game is to collect a currency called "sun" to buy plants. If a zombie passes all your defenses, the level is considered fa﻿iled, and the player will have to restart the level there.</a:t>
            </a:r>
          </a:p>
          <a:p>
            <a:pPr algn="l">
              <a:lnSpc>
                <a:spcPts val="3875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C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82785" y="1362880"/>
            <a:ext cx="5232730" cy="3520418"/>
          </a:xfrm>
          <a:custGeom>
            <a:avLst/>
            <a:gdLst/>
            <a:ahLst/>
            <a:cxnLst/>
            <a:rect r="r" b="b" t="t" l="l"/>
            <a:pathLst>
              <a:path h="3520418" w="5232730">
                <a:moveTo>
                  <a:pt x="0" y="0"/>
                </a:moveTo>
                <a:lnTo>
                  <a:pt x="5232730" y="0"/>
                </a:lnTo>
                <a:lnTo>
                  <a:pt x="5232730" y="3520418"/>
                </a:lnTo>
                <a:lnTo>
                  <a:pt x="0" y="3520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45020" y="2142821"/>
            <a:ext cx="8830881" cy="5414881"/>
          </a:xfrm>
          <a:custGeom>
            <a:avLst/>
            <a:gdLst/>
            <a:ahLst/>
            <a:cxnLst/>
            <a:rect r="r" b="b" t="t" l="l"/>
            <a:pathLst>
              <a:path h="5414881" w="8830881">
                <a:moveTo>
                  <a:pt x="0" y="0"/>
                </a:moveTo>
                <a:lnTo>
                  <a:pt x="8830881" y="0"/>
                </a:lnTo>
                <a:lnTo>
                  <a:pt x="8830881" y="5414881"/>
                </a:lnTo>
                <a:lnTo>
                  <a:pt x="0" y="5414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75901" y="4883298"/>
            <a:ext cx="5239615" cy="2683929"/>
          </a:xfrm>
          <a:custGeom>
            <a:avLst/>
            <a:gdLst/>
            <a:ahLst/>
            <a:cxnLst/>
            <a:rect r="r" b="b" t="t" l="l"/>
            <a:pathLst>
              <a:path h="2683929" w="5239615">
                <a:moveTo>
                  <a:pt x="0" y="0"/>
                </a:moveTo>
                <a:lnTo>
                  <a:pt x="5239614" y="0"/>
                </a:lnTo>
                <a:lnTo>
                  <a:pt x="5239614" y="2683929"/>
                </a:lnTo>
                <a:lnTo>
                  <a:pt x="0" y="2683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28026" y="-190500"/>
            <a:ext cx="14631948" cy="110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80"/>
              </a:lnSpc>
              <a:spcBef>
                <a:spcPct val="0"/>
              </a:spcBef>
            </a:pPr>
            <a:r>
              <a:rPr lang="en-US" sz="6000" spc="240">
                <a:solidFill>
                  <a:srgbClr val="126C2A"/>
                </a:solidFill>
                <a:latin typeface="Sigmar One"/>
                <a:ea typeface="Sigmar One"/>
                <a:cs typeface="Sigmar One"/>
                <a:sym typeface="Sigmar One"/>
              </a:rPr>
              <a:t>Zombie and Plant Interaction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0587" y="8830929"/>
            <a:ext cx="14070495" cy="1598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964" indent="-302482" lvl="1">
              <a:lnSpc>
                <a:spcPts val="4287"/>
              </a:lnSpc>
              <a:buFont typeface="Arial"/>
              <a:buChar char="•"/>
            </a:pPr>
            <a:r>
              <a:rPr lang="en-US" sz="2802" spc="112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Zombies move through lanes and get damaged by plants</a:t>
            </a:r>
          </a:p>
          <a:p>
            <a:pPr algn="l" marL="604964" indent="-302482" lvl="1">
              <a:lnSpc>
                <a:spcPts val="4287"/>
              </a:lnSpc>
              <a:buFont typeface="Arial"/>
              <a:buChar char="•"/>
            </a:pPr>
            <a:r>
              <a:rPr lang="en-US" sz="2802" spc="112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Peashooters shoot peas at zombies</a:t>
            </a:r>
          </a:p>
          <a:p>
            <a:pPr algn="l">
              <a:lnSpc>
                <a:spcPts val="428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C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1203" y="1028700"/>
            <a:ext cx="10022692" cy="731745"/>
          </a:xfrm>
          <a:custGeom>
            <a:avLst/>
            <a:gdLst/>
            <a:ahLst/>
            <a:cxnLst/>
            <a:rect r="r" b="b" t="t" l="l"/>
            <a:pathLst>
              <a:path h="731745" w="10022692">
                <a:moveTo>
                  <a:pt x="0" y="0"/>
                </a:moveTo>
                <a:lnTo>
                  <a:pt x="10022692" y="0"/>
                </a:lnTo>
                <a:lnTo>
                  <a:pt x="10022692" y="731745"/>
                </a:lnTo>
                <a:lnTo>
                  <a:pt x="0" y="7317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203" y="1760445"/>
            <a:ext cx="16230600" cy="2292572"/>
          </a:xfrm>
          <a:custGeom>
            <a:avLst/>
            <a:gdLst/>
            <a:ahLst/>
            <a:cxnLst/>
            <a:rect r="r" b="b" t="t" l="l"/>
            <a:pathLst>
              <a:path h="2292572" w="16230600">
                <a:moveTo>
                  <a:pt x="0" y="0"/>
                </a:moveTo>
                <a:lnTo>
                  <a:pt x="16230600" y="0"/>
                </a:lnTo>
                <a:lnTo>
                  <a:pt x="16230600" y="2292572"/>
                </a:lnTo>
                <a:lnTo>
                  <a:pt x="0" y="2292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7157" y="4053017"/>
            <a:ext cx="10056737" cy="2098797"/>
          </a:xfrm>
          <a:custGeom>
            <a:avLst/>
            <a:gdLst/>
            <a:ahLst/>
            <a:cxnLst/>
            <a:rect r="r" b="b" t="t" l="l"/>
            <a:pathLst>
              <a:path h="2098797" w="10056737">
                <a:moveTo>
                  <a:pt x="0" y="0"/>
                </a:moveTo>
                <a:lnTo>
                  <a:pt x="10056738" y="0"/>
                </a:lnTo>
                <a:lnTo>
                  <a:pt x="10056738" y="2098798"/>
                </a:lnTo>
                <a:lnTo>
                  <a:pt x="0" y="2098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7157" y="6151815"/>
            <a:ext cx="7766299" cy="2803445"/>
          </a:xfrm>
          <a:custGeom>
            <a:avLst/>
            <a:gdLst/>
            <a:ahLst/>
            <a:cxnLst/>
            <a:rect r="r" b="b" t="t" l="l"/>
            <a:pathLst>
              <a:path h="2803445" w="7766299">
                <a:moveTo>
                  <a:pt x="0" y="0"/>
                </a:moveTo>
                <a:lnTo>
                  <a:pt x="7766300" y="0"/>
                </a:lnTo>
                <a:lnTo>
                  <a:pt x="7766300" y="2803444"/>
                </a:lnTo>
                <a:lnTo>
                  <a:pt x="0" y="2803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1203" y="-190500"/>
            <a:ext cx="15225594" cy="110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80"/>
              </a:lnSpc>
              <a:spcBef>
                <a:spcPct val="0"/>
              </a:spcBef>
            </a:pPr>
            <a:r>
              <a:rPr lang="en-US" sz="6000" spc="240">
                <a:solidFill>
                  <a:srgbClr val="126C2A"/>
                </a:solidFill>
                <a:latin typeface="Sigmar One"/>
                <a:ea typeface="Sigmar One"/>
                <a:cs typeface="Sigmar One"/>
                <a:sym typeface="Sigmar One"/>
              </a:rPr>
              <a:t>Sun Production and Collection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6648" y="8869534"/>
            <a:ext cx="14070495" cy="1598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964" indent="-302482" lvl="1">
              <a:lnSpc>
                <a:spcPts val="4287"/>
              </a:lnSpc>
              <a:buFont typeface="Arial"/>
              <a:buChar char="•"/>
            </a:pPr>
            <a:r>
              <a:rPr lang="en-US" sz="2802" spc="112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Sunflowers produce sun over time.</a:t>
            </a:r>
          </a:p>
          <a:p>
            <a:pPr algn="l" marL="604964" indent="-302482" lvl="1">
              <a:lnSpc>
                <a:spcPts val="4287"/>
              </a:lnSpc>
              <a:buFont typeface="Arial"/>
              <a:buChar char="•"/>
            </a:pPr>
            <a:r>
              <a:rPr lang="en-US" sz="2802" spc="112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Sun falls from the sky and can be collected by the player.</a:t>
            </a:r>
          </a:p>
          <a:p>
            <a:pPr algn="l">
              <a:lnSpc>
                <a:spcPts val="428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C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85428" y="1028700"/>
            <a:ext cx="15173872" cy="8478401"/>
          </a:xfrm>
          <a:custGeom>
            <a:avLst/>
            <a:gdLst/>
            <a:ahLst/>
            <a:cxnLst/>
            <a:rect r="r" b="b" t="t" l="l"/>
            <a:pathLst>
              <a:path h="8478401" w="15173872">
                <a:moveTo>
                  <a:pt x="0" y="0"/>
                </a:moveTo>
                <a:lnTo>
                  <a:pt x="15173872" y="0"/>
                </a:lnTo>
                <a:lnTo>
                  <a:pt x="15173872" y="8478401"/>
                </a:lnTo>
                <a:lnTo>
                  <a:pt x="0" y="8478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93882" y="-190500"/>
            <a:ext cx="14756963" cy="110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80"/>
              </a:lnSpc>
              <a:spcBef>
                <a:spcPct val="0"/>
              </a:spcBef>
            </a:pPr>
            <a:r>
              <a:rPr lang="en-US" sz="6000" spc="240">
                <a:solidFill>
                  <a:srgbClr val="126C2A"/>
                </a:solidFill>
                <a:latin typeface="Sigmar One"/>
                <a:ea typeface="Sigmar One"/>
                <a:cs typeface="Sigmar One"/>
                <a:sym typeface="Sigmar One"/>
              </a:rPr>
              <a:t>Endgame and Level Transition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C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65518" y="1716667"/>
            <a:ext cx="15300458" cy="4743142"/>
          </a:xfrm>
          <a:custGeom>
            <a:avLst/>
            <a:gdLst/>
            <a:ahLst/>
            <a:cxnLst/>
            <a:rect r="r" b="b" t="t" l="l"/>
            <a:pathLst>
              <a:path h="4743142" w="15300458">
                <a:moveTo>
                  <a:pt x="0" y="0"/>
                </a:moveTo>
                <a:lnTo>
                  <a:pt x="15300459" y="0"/>
                </a:lnTo>
                <a:lnTo>
                  <a:pt x="15300459" y="4743142"/>
                </a:lnTo>
                <a:lnTo>
                  <a:pt x="0" y="474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37266" y="-72390"/>
            <a:ext cx="14756963" cy="110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80"/>
              </a:lnSpc>
              <a:spcBef>
                <a:spcPct val="0"/>
              </a:spcBef>
            </a:pPr>
            <a:r>
              <a:rPr lang="en-US" sz="6000" spc="240">
                <a:solidFill>
                  <a:srgbClr val="126C2A"/>
                </a:solidFill>
                <a:latin typeface="Sigmar One"/>
                <a:ea typeface="Sigmar One"/>
                <a:cs typeface="Sigmar One"/>
                <a:sym typeface="Sigmar One"/>
              </a:rPr>
              <a:t>Endgame and Level Transition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65518" y="7059884"/>
            <a:ext cx="14070495" cy="214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964" indent="-302482" lvl="1">
              <a:lnSpc>
                <a:spcPts val="4287"/>
              </a:lnSpc>
              <a:buFont typeface="Arial"/>
              <a:buChar char="•"/>
            </a:pPr>
            <a:r>
              <a:rPr lang="en-US" sz="2802" spc="112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Progress bar tracks completion</a:t>
            </a:r>
          </a:p>
          <a:p>
            <a:pPr algn="l" marL="604964" indent="-302482" lvl="1">
              <a:lnSpc>
                <a:spcPts val="4287"/>
              </a:lnSpc>
              <a:buFont typeface="Arial"/>
              <a:buChar char="•"/>
            </a:pPr>
            <a:r>
              <a:rPr lang="en-US" sz="2802" spc="112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Level transition upon 15 zombie defeated and clear all things from last level</a:t>
            </a:r>
          </a:p>
          <a:p>
            <a:pPr algn="l">
              <a:lnSpc>
                <a:spcPts val="428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95" t="0" r="295" b="0"/>
          <a:stretch>
            <a:fillRect/>
          </a:stretch>
        </p:blipFill>
        <p:spPr>
          <a:xfrm flipH="false" flipV="false" rot="0">
            <a:off x="3354236" y="0"/>
            <a:ext cx="11579528" cy="10074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68442" y="83289"/>
            <a:ext cx="11738338" cy="10120421"/>
          </a:xfrm>
          <a:custGeom>
            <a:avLst/>
            <a:gdLst/>
            <a:ahLst/>
            <a:cxnLst/>
            <a:rect r="r" b="b" t="t" l="l"/>
            <a:pathLst>
              <a:path h="10120421" w="11738338">
                <a:moveTo>
                  <a:pt x="0" y="0"/>
                </a:moveTo>
                <a:lnTo>
                  <a:pt x="11738338" y="0"/>
                </a:lnTo>
                <a:lnTo>
                  <a:pt x="11738338" y="10120422"/>
                </a:lnTo>
                <a:lnTo>
                  <a:pt x="0" y="10120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9904"/>
            <a:ext cx="1396529" cy="732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UML: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9990">
            <a:off x="-296935" y="-548610"/>
            <a:ext cx="18881871" cy="11384220"/>
          </a:xfrm>
          <a:custGeom>
            <a:avLst/>
            <a:gdLst/>
            <a:ahLst/>
            <a:cxnLst/>
            <a:rect r="r" b="b" t="t" l="l"/>
            <a:pathLst>
              <a:path h="11384220" w="18881871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l="0" t="-78077" r="-1486" b="-8188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53346" y="6739570"/>
            <a:ext cx="1125600" cy="793076"/>
            <a:chOff x="0" y="0"/>
            <a:chExt cx="1500800" cy="10574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9756"/>
              <a:ext cx="750400" cy="1047679"/>
            </a:xfrm>
            <a:custGeom>
              <a:avLst/>
              <a:gdLst/>
              <a:ahLst/>
              <a:cxnLst/>
              <a:rect r="r" b="b" t="t" l="l"/>
              <a:pathLst>
                <a:path h="1047679" w="750400">
                  <a:moveTo>
                    <a:pt x="0" y="0"/>
                  </a:moveTo>
                  <a:lnTo>
                    <a:pt x="750400" y="0"/>
                  </a:lnTo>
                  <a:lnTo>
                    <a:pt x="750400" y="1047679"/>
                  </a:lnTo>
                  <a:lnTo>
                    <a:pt x="0" y="1047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50400" y="0"/>
              <a:ext cx="750400" cy="1047679"/>
            </a:xfrm>
            <a:custGeom>
              <a:avLst/>
              <a:gdLst/>
              <a:ahLst/>
              <a:cxnLst/>
              <a:rect r="r" b="b" t="t" l="l"/>
              <a:pathLst>
                <a:path h="1047679" w="750400">
                  <a:moveTo>
                    <a:pt x="0" y="0"/>
                  </a:moveTo>
                  <a:lnTo>
                    <a:pt x="750400" y="0"/>
                  </a:lnTo>
                  <a:lnTo>
                    <a:pt x="750400" y="1047679"/>
                  </a:lnTo>
                  <a:lnTo>
                    <a:pt x="0" y="1047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7659099">
            <a:off x="-6857158" y="490990"/>
            <a:ext cx="9230947" cy="5180869"/>
          </a:xfrm>
          <a:custGeom>
            <a:avLst/>
            <a:gdLst/>
            <a:ahLst/>
            <a:cxnLst/>
            <a:rect r="r" b="b" t="t" l="l"/>
            <a:pathLst>
              <a:path h="5180869" w="9230947">
                <a:moveTo>
                  <a:pt x="0" y="0"/>
                </a:moveTo>
                <a:lnTo>
                  <a:pt x="9230946" y="0"/>
                </a:lnTo>
                <a:lnTo>
                  <a:pt x="9230946" y="5180869"/>
                </a:lnTo>
                <a:lnTo>
                  <a:pt x="0" y="5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216615">
            <a:off x="707985" y="1161171"/>
            <a:ext cx="1309793" cy="1134608"/>
          </a:xfrm>
          <a:custGeom>
            <a:avLst/>
            <a:gdLst/>
            <a:ahLst/>
            <a:cxnLst/>
            <a:rect r="r" b="b" t="t" l="l"/>
            <a:pathLst>
              <a:path h="1134608" w="1309793">
                <a:moveTo>
                  <a:pt x="0" y="0"/>
                </a:moveTo>
                <a:lnTo>
                  <a:pt x="1309792" y="0"/>
                </a:lnTo>
                <a:lnTo>
                  <a:pt x="1309792" y="1134607"/>
                </a:lnTo>
                <a:lnTo>
                  <a:pt x="0" y="11346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37285" y="2377427"/>
            <a:ext cx="1125596" cy="793076"/>
            <a:chOff x="0" y="0"/>
            <a:chExt cx="1500795" cy="1057435"/>
          </a:xfrm>
        </p:grpSpPr>
        <p:sp>
          <p:nvSpPr>
            <p:cNvPr name="Freeform 9" id="9"/>
            <p:cNvSpPr/>
            <p:nvPr/>
          </p:nvSpPr>
          <p:spPr>
            <a:xfrm flipH="false" flipV="false" rot="-10639166">
              <a:off x="23339" y="25898"/>
              <a:ext cx="727059" cy="1015091"/>
            </a:xfrm>
            <a:custGeom>
              <a:avLst/>
              <a:gdLst/>
              <a:ahLst/>
              <a:cxnLst/>
              <a:rect r="r" b="b" t="t" l="l"/>
              <a:pathLst>
                <a:path h="1015091" w="727059">
                  <a:moveTo>
                    <a:pt x="0" y="0"/>
                  </a:moveTo>
                  <a:lnTo>
                    <a:pt x="727058" y="0"/>
                  </a:lnTo>
                  <a:lnTo>
                    <a:pt x="727058" y="1015091"/>
                  </a:lnTo>
                  <a:lnTo>
                    <a:pt x="0" y="1015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639166">
              <a:off x="750397" y="16446"/>
              <a:ext cx="727059" cy="1015091"/>
            </a:xfrm>
            <a:custGeom>
              <a:avLst/>
              <a:gdLst/>
              <a:ahLst/>
              <a:cxnLst/>
              <a:rect r="r" b="b" t="t" l="l"/>
              <a:pathLst>
                <a:path h="1015091" w="727059">
                  <a:moveTo>
                    <a:pt x="0" y="0"/>
                  </a:moveTo>
                  <a:lnTo>
                    <a:pt x="727059" y="0"/>
                  </a:lnTo>
                  <a:lnTo>
                    <a:pt x="727059" y="1015091"/>
                  </a:lnTo>
                  <a:lnTo>
                    <a:pt x="0" y="1015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-1585329" y="3294328"/>
            <a:ext cx="11368664" cy="366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6"/>
              </a:lnSpc>
            </a:pPr>
            <a:r>
              <a:rPr lang="en-US" sz="24858">
                <a:solidFill>
                  <a:srgbClr val="FACA39"/>
                </a:solidFill>
                <a:latin typeface="Genty"/>
                <a:ea typeface="Genty"/>
                <a:cs typeface="Genty"/>
                <a:sym typeface="Genty"/>
              </a:rPr>
              <a:t>Items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0800000">
            <a:off x="8026329" y="223885"/>
            <a:ext cx="9708821" cy="5449076"/>
          </a:xfrm>
          <a:custGeom>
            <a:avLst/>
            <a:gdLst/>
            <a:ahLst/>
            <a:cxnLst/>
            <a:rect r="r" b="b" t="t" l="l"/>
            <a:pathLst>
              <a:path h="5449076" w="9708821">
                <a:moveTo>
                  <a:pt x="0" y="0"/>
                </a:moveTo>
                <a:lnTo>
                  <a:pt x="9708821" y="0"/>
                </a:lnTo>
                <a:lnTo>
                  <a:pt x="9708821" y="5449075"/>
                </a:lnTo>
                <a:lnTo>
                  <a:pt x="0" y="54490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30375" y="793406"/>
            <a:ext cx="586772" cy="597984"/>
          </a:xfrm>
          <a:custGeom>
            <a:avLst/>
            <a:gdLst/>
            <a:ahLst/>
            <a:cxnLst/>
            <a:rect r="r" b="b" t="t" l="l"/>
            <a:pathLst>
              <a:path h="597984" w="586772">
                <a:moveTo>
                  <a:pt x="0" y="0"/>
                </a:moveTo>
                <a:lnTo>
                  <a:pt x="586772" y="0"/>
                </a:lnTo>
                <a:lnTo>
                  <a:pt x="586772" y="597984"/>
                </a:lnTo>
                <a:lnTo>
                  <a:pt x="0" y="5979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8026329" y="5143500"/>
            <a:ext cx="9708821" cy="5449076"/>
          </a:xfrm>
          <a:custGeom>
            <a:avLst/>
            <a:gdLst/>
            <a:ahLst/>
            <a:cxnLst/>
            <a:rect r="r" b="b" t="t" l="l"/>
            <a:pathLst>
              <a:path h="5449076" w="9708821">
                <a:moveTo>
                  <a:pt x="0" y="0"/>
                </a:moveTo>
                <a:lnTo>
                  <a:pt x="9708821" y="0"/>
                </a:lnTo>
                <a:lnTo>
                  <a:pt x="9708821" y="5449076"/>
                </a:lnTo>
                <a:lnTo>
                  <a:pt x="0" y="5449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730375" y="5600427"/>
            <a:ext cx="586772" cy="597984"/>
          </a:xfrm>
          <a:custGeom>
            <a:avLst/>
            <a:gdLst/>
            <a:ahLst/>
            <a:cxnLst/>
            <a:rect r="r" b="b" t="t" l="l"/>
            <a:pathLst>
              <a:path h="597984" w="586772">
                <a:moveTo>
                  <a:pt x="0" y="0"/>
                </a:moveTo>
                <a:lnTo>
                  <a:pt x="586772" y="0"/>
                </a:lnTo>
                <a:lnTo>
                  <a:pt x="586772" y="597985"/>
                </a:lnTo>
                <a:lnTo>
                  <a:pt x="0" y="5979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021060" y="2201894"/>
            <a:ext cx="1962754" cy="1927705"/>
          </a:xfrm>
          <a:custGeom>
            <a:avLst/>
            <a:gdLst/>
            <a:ahLst/>
            <a:cxnLst/>
            <a:rect r="r" b="b" t="t" l="l"/>
            <a:pathLst>
              <a:path h="1927705" w="1962754">
                <a:moveTo>
                  <a:pt x="0" y="0"/>
                </a:moveTo>
                <a:lnTo>
                  <a:pt x="1962753" y="0"/>
                </a:lnTo>
                <a:lnTo>
                  <a:pt x="1962753" y="1927705"/>
                </a:lnTo>
                <a:lnTo>
                  <a:pt x="0" y="19277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983813" y="2377427"/>
            <a:ext cx="1665288" cy="1696708"/>
          </a:xfrm>
          <a:custGeom>
            <a:avLst/>
            <a:gdLst/>
            <a:ahLst/>
            <a:cxnLst/>
            <a:rect r="r" b="b" t="t" l="l"/>
            <a:pathLst>
              <a:path h="1696708" w="1665288">
                <a:moveTo>
                  <a:pt x="0" y="0"/>
                </a:moveTo>
                <a:lnTo>
                  <a:pt x="1665288" y="0"/>
                </a:lnTo>
                <a:lnTo>
                  <a:pt x="1665288" y="1696708"/>
                </a:lnTo>
                <a:lnTo>
                  <a:pt x="0" y="16967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880739" y="2377427"/>
            <a:ext cx="1826235" cy="1872241"/>
          </a:xfrm>
          <a:custGeom>
            <a:avLst/>
            <a:gdLst/>
            <a:ahLst/>
            <a:cxnLst/>
            <a:rect r="r" b="b" t="t" l="l"/>
            <a:pathLst>
              <a:path h="1872241" w="1826235">
                <a:moveTo>
                  <a:pt x="0" y="0"/>
                </a:moveTo>
                <a:lnTo>
                  <a:pt x="1826235" y="0"/>
                </a:lnTo>
                <a:lnTo>
                  <a:pt x="1826235" y="1872241"/>
                </a:lnTo>
                <a:lnTo>
                  <a:pt x="0" y="18722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7914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317147" y="6978267"/>
            <a:ext cx="1666667" cy="2765363"/>
          </a:xfrm>
          <a:custGeom>
            <a:avLst/>
            <a:gdLst/>
            <a:ahLst/>
            <a:cxnLst/>
            <a:rect r="r" b="b" t="t" l="l"/>
            <a:pathLst>
              <a:path h="2765363" w="1666667">
                <a:moveTo>
                  <a:pt x="0" y="0"/>
                </a:moveTo>
                <a:lnTo>
                  <a:pt x="1666666" y="0"/>
                </a:lnTo>
                <a:lnTo>
                  <a:pt x="1666666" y="2765363"/>
                </a:lnTo>
                <a:lnTo>
                  <a:pt x="0" y="27653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820508" y="6978267"/>
            <a:ext cx="1274085" cy="2715394"/>
          </a:xfrm>
          <a:custGeom>
            <a:avLst/>
            <a:gdLst/>
            <a:ahLst/>
            <a:cxnLst/>
            <a:rect r="r" b="b" t="t" l="l"/>
            <a:pathLst>
              <a:path h="2715394" w="1274085">
                <a:moveTo>
                  <a:pt x="0" y="0"/>
                </a:moveTo>
                <a:lnTo>
                  <a:pt x="1274085" y="0"/>
                </a:lnTo>
                <a:lnTo>
                  <a:pt x="1274085" y="2715394"/>
                </a:lnTo>
                <a:lnTo>
                  <a:pt x="0" y="27153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2425" r="0" b="-2425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99265">
            <a:off x="10063145" y="256937"/>
            <a:ext cx="5734666" cy="1312517"/>
            <a:chOff x="0" y="0"/>
            <a:chExt cx="2385154" cy="5459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85154" cy="545900"/>
            </a:xfrm>
            <a:custGeom>
              <a:avLst/>
              <a:gdLst/>
              <a:ahLst/>
              <a:cxnLst/>
              <a:rect r="r" b="b" t="t" l="l"/>
              <a:pathLst>
                <a:path h="545900" w="2385154">
                  <a:moveTo>
                    <a:pt x="68851" y="0"/>
                  </a:moveTo>
                  <a:lnTo>
                    <a:pt x="2316303" y="0"/>
                  </a:lnTo>
                  <a:cubicBezTo>
                    <a:pt x="2354328" y="0"/>
                    <a:pt x="2385154" y="30826"/>
                    <a:pt x="2385154" y="68851"/>
                  </a:cubicBezTo>
                  <a:lnTo>
                    <a:pt x="2385154" y="477049"/>
                  </a:lnTo>
                  <a:cubicBezTo>
                    <a:pt x="2385154" y="495309"/>
                    <a:pt x="2377900" y="512822"/>
                    <a:pt x="2364988" y="525734"/>
                  </a:cubicBezTo>
                  <a:cubicBezTo>
                    <a:pt x="2352076" y="538646"/>
                    <a:pt x="2334563" y="545900"/>
                    <a:pt x="2316303" y="545900"/>
                  </a:cubicBezTo>
                  <a:lnTo>
                    <a:pt x="68851" y="545900"/>
                  </a:lnTo>
                  <a:cubicBezTo>
                    <a:pt x="50591" y="545900"/>
                    <a:pt x="33078" y="538646"/>
                    <a:pt x="20166" y="525734"/>
                  </a:cubicBezTo>
                  <a:cubicBezTo>
                    <a:pt x="7254" y="512822"/>
                    <a:pt x="0" y="495309"/>
                    <a:pt x="0" y="477049"/>
                  </a:cubicBezTo>
                  <a:lnTo>
                    <a:pt x="0" y="68851"/>
                  </a:lnTo>
                  <a:cubicBezTo>
                    <a:pt x="0" y="50591"/>
                    <a:pt x="7254" y="33078"/>
                    <a:pt x="20166" y="20166"/>
                  </a:cubicBezTo>
                  <a:cubicBezTo>
                    <a:pt x="33078" y="7254"/>
                    <a:pt x="50591" y="0"/>
                    <a:pt x="68851" y="0"/>
                  </a:cubicBezTo>
                  <a:close/>
                </a:path>
              </a:pathLst>
            </a:custGeom>
            <a:solidFill>
              <a:srgbClr val="EDE35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2385154" cy="593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28700" y="6082535"/>
            <a:ext cx="11375034" cy="657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4469" spc="178" b="true">
                <a:solidFill>
                  <a:srgbClr val="3D2214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that are used in our projects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1964317">
            <a:off x="-1328652" y="7103282"/>
            <a:ext cx="4257470" cy="7246757"/>
          </a:xfrm>
          <a:custGeom>
            <a:avLst/>
            <a:gdLst/>
            <a:ahLst/>
            <a:cxnLst/>
            <a:rect r="r" b="b" t="t" l="l"/>
            <a:pathLst>
              <a:path h="7246757" w="4257470">
                <a:moveTo>
                  <a:pt x="0" y="0"/>
                </a:moveTo>
                <a:lnTo>
                  <a:pt x="4257470" y="0"/>
                </a:lnTo>
                <a:lnTo>
                  <a:pt x="4257470" y="7246757"/>
                </a:lnTo>
                <a:lnTo>
                  <a:pt x="0" y="724675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0030985" y="5215116"/>
            <a:ext cx="5734666" cy="1312517"/>
            <a:chOff x="0" y="0"/>
            <a:chExt cx="2385154" cy="5459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385154" cy="545900"/>
            </a:xfrm>
            <a:custGeom>
              <a:avLst/>
              <a:gdLst/>
              <a:ahLst/>
              <a:cxnLst/>
              <a:rect r="r" b="b" t="t" l="l"/>
              <a:pathLst>
                <a:path h="545900" w="2385154">
                  <a:moveTo>
                    <a:pt x="68851" y="0"/>
                  </a:moveTo>
                  <a:lnTo>
                    <a:pt x="2316303" y="0"/>
                  </a:lnTo>
                  <a:cubicBezTo>
                    <a:pt x="2354328" y="0"/>
                    <a:pt x="2385154" y="30826"/>
                    <a:pt x="2385154" y="68851"/>
                  </a:cubicBezTo>
                  <a:lnTo>
                    <a:pt x="2385154" y="477049"/>
                  </a:lnTo>
                  <a:cubicBezTo>
                    <a:pt x="2385154" y="495309"/>
                    <a:pt x="2377900" y="512822"/>
                    <a:pt x="2364988" y="525734"/>
                  </a:cubicBezTo>
                  <a:cubicBezTo>
                    <a:pt x="2352076" y="538646"/>
                    <a:pt x="2334563" y="545900"/>
                    <a:pt x="2316303" y="545900"/>
                  </a:cubicBezTo>
                  <a:lnTo>
                    <a:pt x="68851" y="545900"/>
                  </a:lnTo>
                  <a:cubicBezTo>
                    <a:pt x="50591" y="545900"/>
                    <a:pt x="33078" y="538646"/>
                    <a:pt x="20166" y="525734"/>
                  </a:cubicBezTo>
                  <a:cubicBezTo>
                    <a:pt x="7254" y="512822"/>
                    <a:pt x="0" y="495309"/>
                    <a:pt x="0" y="477049"/>
                  </a:cubicBezTo>
                  <a:lnTo>
                    <a:pt x="0" y="68851"/>
                  </a:lnTo>
                  <a:cubicBezTo>
                    <a:pt x="0" y="50591"/>
                    <a:pt x="7254" y="33078"/>
                    <a:pt x="20166" y="20166"/>
                  </a:cubicBezTo>
                  <a:cubicBezTo>
                    <a:pt x="33078" y="7254"/>
                    <a:pt x="50591" y="0"/>
                    <a:pt x="68851" y="0"/>
                  </a:cubicBezTo>
                  <a:close/>
                </a:path>
              </a:pathLst>
            </a:custGeom>
            <a:solidFill>
              <a:srgbClr val="EDE35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2385154" cy="593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4935574" y="2237424"/>
            <a:ext cx="1631549" cy="2012244"/>
          </a:xfrm>
          <a:custGeom>
            <a:avLst/>
            <a:gdLst/>
            <a:ahLst/>
            <a:cxnLst/>
            <a:rect r="r" b="b" t="t" l="l"/>
            <a:pathLst>
              <a:path h="2012244" w="1631549">
                <a:moveTo>
                  <a:pt x="0" y="0"/>
                </a:moveTo>
                <a:lnTo>
                  <a:pt x="1631549" y="0"/>
                </a:lnTo>
                <a:lnTo>
                  <a:pt x="1631549" y="2012244"/>
                </a:lnTo>
                <a:lnTo>
                  <a:pt x="0" y="201224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583480" y="6960369"/>
            <a:ext cx="2246989" cy="2715394"/>
          </a:xfrm>
          <a:custGeom>
            <a:avLst/>
            <a:gdLst/>
            <a:ahLst/>
            <a:cxnLst/>
            <a:rect r="r" b="b" t="t" l="l"/>
            <a:pathLst>
              <a:path h="2715394" w="2246989">
                <a:moveTo>
                  <a:pt x="0" y="0"/>
                </a:moveTo>
                <a:lnTo>
                  <a:pt x="2246989" y="0"/>
                </a:lnTo>
                <a:lnTo>
                  <a:pt x="2246989" y="2715394"/>
                </a:lnTo>
                <a:lnTo>
                  <a:pt x="0" y="271539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9595009" y="295918"/>
            <a:ext cx="6670937" cy="151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42"/>
              </a:lnSpc>
            </a:pPr>
            <a:r>
              <a:rPr lang="en-US" sz="10297">
                <a:solidFill>
                  <a:srgbClr val="126C2A"/>
                </a:solidFill>
                <a:latin typeface="Genty"/>
                <a:ea typeface="Genty"/>
                <a:cs typeface="Genty"/>
                <a:sym typeface="Genty"/>
              </a:rPr>
              <a:t>Plants</a:t>
            </a:r>
          </a:p>
        </p:txBody>
      </p:sp>
      <p:sp>
        <p:nvSpPr>
          <p:cNvPr name="TextBox 32" id="32"/>
          <p:cNvSpPr txBox="true"/>
          <p:nvPr/>
        </p:nvSpPr>
        <p:spPr>
          <a:xfrm rot="95987">
            <a:off x="9562184" y="5422222"/>
            <a:ext cx="6670937" cy="151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42"/>
              </a:lnSpc>
            </a:pPr>
            <a:r>
              <a:rPr lang="en-US" sz="10297">
                <a:solidFill>
                  <a:srgbClr val="5E4840"/>
                </a:solidFill>
                <a:latin typeface="Genty"/>
                <a:ea typeface="Genty"/>
                <a:cs typeface="Genty"/>
                <a:sym typeface="Genty"/>
              </a:rPr>
              <a:t>Zombies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C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534059" y="0"/>
            <a:ext cx="13753941" cy="10287000"/>
          </a:xfrm>
          <a:prstGeom prst="rect">
            <a:avLst/>
          </a:prstGeom>
          <a:solidFill>
            <a:srgbClr val="F3F5F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6433789" y="2978457"/>
            <a:ext cx="9671278" cy="6937894"/>
          </a:xfrm>
          <a:custGeom>
            <a:avLst/>
            <a:gdLst/>
            <a:ahLst/>
            <a:cxnLst/>
            <a:rect r="r" b="b" t="t" l="l"/>
            <a:pathLst>
              <a:path h="6937894" w="9671278">
                <a:moveTo>
                  <a:pt x="0" y="0"/>
                </a:moveTo>
                <a:lnTo>
                  <a:pt x="9671279" y="0"/>
                </a:lnTo>
                <a:lnTo>
                  <a:pt x="9671279" y="6937894"/>
                </a:lnTo>
                <a:lnTo>
                  <a:pt x="0" y="6937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5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445919" y="3847962"/>
            <a:ext cx="5334607" cy="245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68"/>
              </a:lnSpc>
            </a:pPr>
            <a:r>
              <a:rPr lang="en-US" sz="7048">
                <a:solidFill>
                  <a:srgbClr val="126C2A"/>
                </a:solidFill>
                <a:latin typeface="Sigmar One"/>
                <a:ea typeface="Sigmar One"/>
                <a:cs typeface="Sigmar One"/>
                <a:sym typeface="Sigmar One"/>
              </a:rPr>
              <a:t>HOW TO PLAY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88689" y="305388"/>
            <a:ext cx="13399311" cy="267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2"/>
              </a:lnSpc>
              <a:spcBef>
                <a:spcPct val="0"/>
              </a:spcBef>
            </a:pPr>
            <a:r>
              <a:rPr lang="en-US" sz="3491" spc="139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• At the beginning, players should try to develop themselves a lot of Sunflowers to be able to get the sun and earn money to buy weapons: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321511"/>
            <a:ext cx="14441950" cy="6965489"/>
          </a:xfrm>
          <a:custGeom>
            <a:avLst/>
            <a:gdLst/>
            <a:ahLst/>
            <a:cxnLst/>
            <a:rect r="r" b="b" t="t" l="l"/>
            <a:pathLst>
              <a:path h="6965489" w="14441950">
                <a:moveTo>
                  <a:pt x="0" y="0"/>
                </a:moveTo>
                <a:lnTo>
                  <a:pt x="14441950" y="0"/>
                </a:lnTo>
                <a:lnTo>
                  <a:pt x="14441950" y="6965489"/>
                </a:lnTo>
                <a:lnTo>
                  <a:pt x="0" y="6965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039" r="-102" b="-97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114300"/>
            <a:ext cx="18066707" cy="389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80"/>
              </a:lnSpc>
            </a:pPr>
            <a:r>
              <a:rPr lang="en-US" sz="4104" spc="164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·Every 5s a sun will drop randomly at the top of the game and every 15s a sun will spawn from the sunflower. From there players will use sun to buy peashooter to quickly kill zombies</a:t>
            </a:r>
          </a:p>
          <a:p>
            <a:pPr algn="l">
              <a:lnSpc>
                <a:spcPts val="6280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-10800000">
            <a:off x="14608215" y="6607215"/>
            <a:ext cx="3679785" cy="3679785"/>
            <a:chOff x="0" y="0"/>
            <a:chExt cx="4906380" cy="4906380"/>
          </a:xfrm>
        </p:grpSpPr>
        <p:sp>
          <p:nvSpPr>
            <p:cNvPr name="Freeform 5" id="5"/>
            <p:cNvSpPr/>
            <p:nvPr/>
          </p:nvSpPr>
          <p:spPr>
            <a:xfrm flipH="false" flipV="false" rot="2700000">
              <a:off x="1105773" y="331273"/>
              <a:ext cx="2694835" cy="4243834"/>
            </a:xfrm>
            <a:custGeom>
              <a:avLst/>
              <a:gdLst/>
              <a:ahLst/>
              <a:cxnLst/>
              <a:rect r="r" b="b" t="t" l="l"/>
              <a:pathLst>
                <a:path h="4243834" w="2694835">
                  <a:moveTo>
                    <a:pt x="0" y="0"/>
                  </a:moveTo>
                  <a:lnTo>
                    <a:pt x="2694834" y="0"/>
                  </a:lnTo>
                  <a:lnTo>
                    <a:pt x="2694834" y="4243834"/>
                  </a:lnTo>
                  <a:lnTo>
                    <a:pt x="0" y="4243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2672733">
              <a:off x="1324547" y="2695808"/>
              <a:ext cx="3367935" cy="600926"/>
              <a:chOff x="0" y="0"/>
              <a:chExt cx="2731296" cy="487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D5ECB8"/>
              </a:solidFill>
            </p:spPr>
          </p:sp>
        </p:grp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4090" y="-38100"/>
            <a:ext cx="16504132" cy="4653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1"/>
              </a:lnSpc>
            </a:pPr>
            <a:r>
              <a:rPr lang="en-US" sz="4086">
                <a:solidFill>
                  <a:srgbClr val="000000"/>
                </a:solidFill>
                <a:latin typeface="Sigmar One"/>
                <a:ea typeface="Sigmar One"/>
                <a:cs typeface="Sigmar One"/>
                <a:sym typeface="Sigmar One"/>
              </a:rPr>
              <a:t>· The difficulty will increase because there is a new stronger zombie, we need to continue to accumulate sun to buy a new type of plants that is freeze peashooter. freeze peashooter can slow down zombies and can buy more time for peashooters to shoot:</a:t>
            </a:r>
          </a:p>
          <a:p>
            <a:pPr algn="l">
              <a:lnSpc>
                <a:spcPts val="5311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792625" y="4578293"/>
            <a:ext cx="3679785" cy="3679785"/>
            <a:chOff x="0" y="0"/>
            <a:chExt cx="4906380" cy="4906380"/>
          </a:xfrm>
        </p:grpSpPr>
        <p:sp>
          <p:nvSpPr>
            <p:cNvPr name="Freeform 4" id="4"/>
            <p:cNvSpPr/>
            <p:nvPr/>
          </p:nvSpPr>
          <p:spPr>
            <a:xfrm flipH="false" flipV="false" rot="2700000">
              <a:off x="1105773" y="331273"/>
              <a:ext cx="2694835" cy="4243834"/>
            </a:xfrm>
            <a:custGeom>
              <a:avLst/>
              <a:gdLst/>
              <a:ahLst/>
              <a:cxnLst/>
              <a:rect r="r" b="b" t="t" l="l"/>
              <a:pathLst>
                <a:path h="4243834" w="2694835">
                  <a:moveTo>
                    <a:pt x="0" y="0"/>
                  </a:moveTo>
                  <a:lnTo>
                    <a:pt x="2694834" y="0"/>
                  </a:lnTo>
                  <a:lnTo>
                    <a:pt x="2694834" y="4243834"/>
                  </a:lnTo>
                  <a:lnTo>
                    <a:pt x="0" y="4243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2672733">
              <a:off x="1324547" y="2695808"/>
              <a:ext cx="3367935" cy="600926"/>
              <a:chOff x="0" y="0"/>
              <a:chExt cx="2731296" cy="48733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D5ECB8"/>
              </a:solidFill>
            </p:spPr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6316164" y="4079198"/>
            <a:ext cx="9477561" cy="6207802"/>
          </a:xfrm>
          <a:custGeom>
            <a:avLst/>
            <a:gdLst/>
            <a:ahLst/>
            <a:cxnLst/>
            <a:rect r="r" b="b" t="t" l="l"/>
            <a:pathLst>
              <a:path h="6207802" w="9477561">
                <a:moveTo>
                  <a:pt x="0" y="0"/>
                </a:moveTo>
                <a:lnTo>
                  <a:pt x="9477560" y="0"/>
                </a:lnTo>
                <a:lnTo>
                  <a:pt x="9477560" y="6207802"/>
                </a:lnTo>
                <a:lnTo>
                  <a:pt x="0" y="6207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D5EC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0919" y="3077785"/>
            <a:ext cx="13286163" cy="3807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88"/>
              </a:lnSpc>
              <a:spcBef>
                <a:spcPct val="0"/>
              </a:spcBef>
            </a:pPr>
            <a:r>
              <a:rPr lang="en-US" sz="10057" spc="402">
                <a:solidFill>
                  <a:srgbClr val="126C2A"/>
                </a:solidFill>
                <a:latin typeface="Sigmar One"/>
                <a:ea typeface="Sigmar One"/>
                <a:cs typeface="Sigmar One"/>
                <a:sym typeface="Sigmar One"/>
              </a:rPr>
              <a:t>PROJECT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DAGHvwaoMLg</dc:identifier>
  <dcterms:modified xsi:type="dcterms:W3CDTF">2011-08-01T06:04:30Z</dcterms:modified>
  <cp:revision>1</cp:revision>
  <dc:title>Plants vs zombies</dc:title>
</cp:coreProperties>
</file>